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3"/>
  </p:notesMasterIdLst>
  <p:handoutMasterIdLst>
    <p:handoutMasterId r:id="rId54"/>
  </p:handoutMasterIdLst>
  <p:sldIdLst>
    <p:sldId id="356" r:id="rId2"/>
    <p:sldId id="277" r:id="rId3"/>
    <p:sldId id="317" r:id="rId4"/>
    <p:sldId id="318" r:id="rId5"/>
    <p:sldId id="278" r:id="rId6"/>
    <p:sldId id="279" r:id="rId7"/>
    <p:sldId id="285" r:id="rId8"/>
    <p:sldId id="286" r:id="rId9"/>
    <p:sldId id="381" r:id="rId10"/>
    <p:sldId id="290" r:id="rId11"/>
    <p:sldId id="382" r:id="rId12"/>
    <p:sldId id="308" r:id="rId13"/>
    <p:sldId id="383" r:id="rId14"/>
    <p:sldId id="384" r:id="rId15"/>
    <p:sldId id="385" r:id="rId16"/>
    <p:sldId id="367" r:id="rId17"/>
    <p:sldId id="293" r:id="rId18"/>
    <p:sldId id="319" r:id="rId19"/>
    <p:sldId id="386" r:id="rId20"/>
    <p:sldId id="358" r:id="rId21"/>
    <p:sldId id="294" r:id="rId22"/>
    <p:sldId id="369" r:id="rId23"/>
    <p:sldId id="295" r:id="rId24"/>
    <p:sldId id="370" r:id="rId25"/>
    <p:sldId id="373" r:id="rId26"/>
    <p:sldId id="320" r:id="rId27"/>
    <p:sldId id="372" r:id="rId28"/>
    <p:sldId id="321" r:id="rId29"/>
    <p:sldId id="375" r:id="rId30"/>
    <p:sldId id="322" r:id="rId31"/>
    <p:sldId id="365" r:id="rId32"/>
    <p:sldId id="380" r:id="rId33"/>
    <p:sldId id="348" r:id="rId34"/>
    <p:sldId id="362" r:id="rId35"/>
    <p:sldId id="349" r:id="rId36"/>
    <p:sldId id="377" r:id="rId37"/>
    <p:sldId id="363" r:id="rId38"/>
    <p:sldId id="351" r:id="rId39"/>
    <p:sldId id="353"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964" autoAdjust="0"/>
    <p:restoredTop sz="99878" autoAdjust="0"/>
  </p:normalViewPr>
  <p:slideViewPr>
    <p:cSldViewPr>
      <p:cViewPr varScale="1">
        <p:scale>
          <a:sx n="100" d="100"/>
          <a:sy n="100" d="100"/>
        </p:scale>
        <p:origin x="256" y="16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13" Type="http://schemas.openxmlformats.org/officeDocument/2006/relationships/slide" Target="slides/slide50.xml"/><Relationship Id="rId3" Type="http://schemas.openxmlformats.org/officeDocument/2006/relationships/slide" Target="slides/slide6.xml"/><Relationship Id="rId7" Type="http://schemas.openxmlformats.org/officeDocument/2006/relationships/slide" Target="slides/slide13.xml"/><Relationship Id="rId12" Type="http://schemas.openxmlformats.org/officeDocument/2006/relationships/slide" Target="slides/slide46.xml"/><Relationship Id="rId2" Type="http://schemas.openxmlformats.org/officeDocument/2006/relationships/slide" Target="slides/slide5.xml"/><Relationship Id="rId1" Type="http://schemas.openxmlformats.org/officeDocument/2006/relationships/slide" Target="slides/slide2.xml"/><Relationship Id="rId6" Type="http://schemas.openxmlformats.org/officeDocument/2006/relationships/slide" Target="slides/slide10.xml"/><Relationship Id="rId11" Type="http://schemas.openxmlformats.org/officeDocument/2006/relationships/slide" Target="slides/slide43.xml"/><Relationship Id="rId5" Type="http://schemas.openxmlformats.org/officeDocument/2006/relationships/slide" Target="slides/slide8.xml"/><Relationship Id="rId10" Type="http://schemas.openxmlformats.org/officeDocument/2006/relationships/slide" Target="slides/slide42.xml"/><Relationship Id="rId4" Type="http://schemas.openxmlformats.org/officeDocument/2006/relationships/slide" Target="slides/slide7.xml"/><Relationship Id="rId9" Type="http://schemas.openxmlformats.org/officeDocument/2006/relationships/slide" Target="slides/slide4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9820-F66C-E04D-9FC9-DFBCA3ECB71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D59797C-7B77-5C45-9F45-B471200144CC}">
      <dgm:prSet/>
      <dgm:spPr/>
      <dgm:t>
        <a:bodyPr/>
        <a:lstStyle/>
        <a:p>
          <a:pPr rtl="0"/>
          <a:r>
            <a:rPr lang="en-US" dirty="0"/>
            <a:t>Referenced by means of the machine language that the processor executes</a:t>
          </a:r>
        </a:p>
      </dgm:t>
    </dgm:pt>
    <dgm:pt modelId="{0803F194-D4E3-B245-93EE-3CD971BA5A09}" type="parTrans" cxnId="{CD42B28C-03CA-304E-94C9-1D24E256F04E}">
      <dgm:prSet/>
      <dgm:spPr/>
      <dgm:t>
        <a:bodyPr/>
        <a:lstStyle/>
        <a:p>
          <a:endParaRPr lang="en-US"/>
        </a:p>
      </dgm:t>
    </dgm:pt>
    <dgm:pt modelId="{171B27C5-D6EC-1943-A537-E909B0C5AFEA}" type="sibTrans" cxnId="{CD42B28C-03CA-304E-94C9-1D24E256F04E}">
      <dgm:prSet/>
      <dgm:spPr>
        <a:solidFill>
          <a:schemeClr val="accent3"/>
        </a:solidFill>
        <a:ln>
          <a:solidFill>
            <a:schemeClr val="accent3"/>
          </a:solidFill>
        </a:ln>
      </dgm:spPr>
      <dgm:t>
        <a:bodyPr/>
        <a:lstStyle/>
        <a:p>
          <a:endParaRPr lang="en-US"/>
        </a:p>
      </dgm:t>
    </dgm:pt>
    <dgm:pt modelId="{BCB9639E-16A4-AC44-9331-45AF99368057}">
      <dgm:prSet custT="1"/>
      <dgm:spPr/>
      <dgm:t>
        <a:bodyPr/>
        <a:lstStyle/>
        <a:p>
          <a:pPr rtl="0"/>
          <a:r>
            <a:rPr lang="en-US" sz="3600" dirty="0"/>
            <a:t>Categories:</a:t>
          </a:r>
        </a:p>
      </dgm:t>
    </dgm:pt>
    <dgm:pt modelId="{B1E5DC08-4940-3743-999E-EBB5458DFBC7}" type="parTrans" cxnId="{71D36931-2C65-3444-88DB-5EB26C3409AD}">
      <dgm:prSet/>
      <dgm:spPr/>
      <dgm:t>
        <a:bodyPr/>
        <a:lstStyle/>
        <a:p>
          <a:endParaRPr lang="en-US"/>
        </a:p>
      </dgm:t>
    </dgm:pt>
    <dgm:pt modelId="{CA32CB20-AAA6-724E-B6C4-B6D44AD43CD2}" type="sibTrans" cxnId="{71D36931-2C65-3444-88DB-5EB26C3409AD}">
      <dgm:prSet/>
      <dgm:spPr/>
      <dgm:t>
        <a:bodyPr/>
        <a:lstStyle/>
        <a:p>
          <a:endParaRPr lang="en-US"/>
        </a:p>
      </dgm:t>
    </dgm:pt>
    <dgm:pt modelId="{511BB6DD-96D4-4D4B-9E9B-6ABB3B02BC83}">
      <dgm:prSet/>
      <dgm:spPr/>
      <dgm:t>
        <a:bodyPr/>
        <a:lstStyle/>
        <a:p>
          <a:pPr rtl="0"/>
          <a:r>
            <a:rPr lang="en-US" b="1" dirty="0">
              <a:solidFill>
                <a:schemeClr val="accent3"/>
              </a:solidFill>
            </a:rPr>
            <a:t>General purpose</a:t>
          </a:r>
        </a:p>
      </dgm:t>
    </dgm:pt>
    <dgm:pt modelId="{2D97D296-BCAD-FD4C-8097-747204B2259C}" type="parTrans" cxnId="{E73BA739-2E38-504B-9EFF-CE02609484A0}">
      <dgm:prSet/>
      <dgm:spPr/>
      <dgm:t>
        <a:bodyPr/>
        <a:lstStyle/>
        <a:p>
          <a:endParaRPr lang="en-US"/>
        </a:p>
      </dgm:t>
    </dgm:pt>
    <dgm:pt modelId="{0B22A020-8323-8C46-B9AC-D995B925E7F0}" type="sibTrans" cxnId="{E73BA739-2E38-504B-9EFF-CE02609484A0}">
      <dgm:prSet/>
      <dgm:spPr/>
      <dgm:t>
        <a:bodyPr/>
        <a:lstStyle/>
        <a:p>
          <a:endParaRPr lang="en-US"/>
        </a:p>
      </dgm:t>
    </dgm:pt>
    <dgm:pt modelId="{1DAAC1CB-4715-F347-80BA-24406AEB247B}">
      <dgm:prSet/>
      <dgm:spPr/>
      <dgm:t>
        <a:bodyPr/>
        <a:lstStyle/>
        <a:p>
          <a:pPr rtl="0"/>
          <a:r>
            <a:rPr lang="en-US" dirty="0"/>
            <a:t>Can be assigned to a variety of functions by the programmer</a:t>
          </a:r>
        </a:p>
      </dgm:t>
    </dgm:pt>
    <dgm:pt modelId="{F7EAF623-8562-9144-8838-EA31845B22F1}" type="parTrans" cxnId="{221C15B1-D64A-6447-A18A-C9F351F30E97}">
      <dgm:prSet/>
      <dgm:spPr/>
      <dgm:t>
        <a:bodyPr/>
        <a:lstStyle/>
        <a:p>
          <a:endParaRPr lang="en-US"/>
        </a:p>
      </dgm:t>
    </dgm:pt>
    <dgm:pt modelId="{D4AB538A-897E-1346-BAD9-1B81A4B2200E}" type="sibTrans" cxnId="{221C15B1-D64A-6447-A18A-C9F351F30E97}">
      <dgm:prSet/>
      <dgm:spPr/>
      <dgm:t>
        <a:bodyPr/>
        <a:lstStyle/>
        <a:p>
          <a:endParaRPr lang="en-US"/>
        </a:p>
      </dgm:t>
    </dgm:pt>
    <dgm:pt modelId="{EBF7DEDA-BC08-484A-B706-959A5B1FC235}">
      <dgm:prSet/>
      <dgm:spPr/>
      <dgm:t>
        <a:bodyPr/>
        <a:lstStyle/>
        <a:p>
          <a:pPr rtl="0"/>
          <a:r>
            <a:rPr lang="en-US" b="1" dirty="0">
              <a:solidFill>
                <a:schemeClr val="accent3"/>
              </a:solidFill>
            </a:rPr>
            <a:t>Data</a:t>
          </a:r>
        </a:p>
      </dgm:t>
    </dgm:pt>
    <dgm:pt modelId="{B6991402-628E-E44C-9EAA-D750C1DD2115}" type="parTrans" cxnId="{D12F8C23-765B-3048-9E49-DF7ED22E69F6}">
      <dgm:prSet/>
      <dgm:spPr/>
      <dgm:t>
        <a:bodyPr/>
        <a:lstStyle/>
        <a:p>
          <a:endParaRPr lang="en-US"/>
        </a:p>
      </dgm:t>
    </dgm:pt>
    <dgm:pt modelId="{BF4369AD-2341-324F-908E-5745F8111EF8}" type="sibTrans" cxnId="{D12F8C23-765B-3048-9E49-DF7ED22E69F6}">
      <dgm:prSet/>
      <dgm:spPr/>
      <dgm:t>
        <a:bodyPr/>
        <a:lstStyle/>
        <a:p>
          <a:endParaRPr lang="en-US"/>
        </a:p>
      </dgm:t>
    </dgm:pt>
    <dgm:pt modelId="{98FF5C87-34E8-A74C-9290-1DF6EEAC886D}">
      <dgm:prSet/>
      <dgm:spPr/>
      <dgm:t>
        <a:bodyPr/>
        <a:lstStyle/>
        <a:p>
          <a:pPr rtl="0"/>
          <a:r>
            <a:rPr lang="en-US" dirty="0"/>
            <a:t>May be used only to hold data and cannot be employed in the calculation of an operand address</a:t>
          </a:r>
        </a:p>
      </dgm:t>
    </dgm:pt>
    <dgm:pt modelId="{EF08AAF5-1B3E-624F-8083-56125B17096B}" type="parTrans" cxnId="{62F4ADE6-7A37-8240-A3C2-9ACF991FE783}">
      <dgm:prSet/>
      <dgm:spPr/>
      <dgm:t>
        <a:bodyPr/>
        <a:lstStyle/>
        <a:p>
          <a:endParaRPr lang="en-US"/>
        </a:p>
      </dgm:t>
    </dgm:pt>
    <dgm:pt modelId="{5AF01204-147C-4E4C-AD92-620F237C0BB1}" type="sibTrans" cxnId="{62F4ADE6-7A37-8240-A3C2-9ACF991FE783}">
      <dgm:prSet/>
      <dgm:spPr/>
      <dgm:t>
        <a:bodyPr/>
        <a:lstStyle/>
        <a:p>
          <a:endParaRPr lang="en-US"/>
        </a:p>
      </dgm:t>
    </dgm:pt>
    <dgm:pt modelId="{A0FE24AE-09FF-9A4A-9657-51866483B5CE}">
      <dgm:prSet/>
      <dgm:spPr/>
      <dgm:t>
        <a:bodyPr/>
        <a:lstStyle/>
        <a:p>
          <a:pPr rtl="0"/>
          <a:r>
            <a:rPr lang="en-US" b="1" dirty="0">
              <a:solidFill>
                <a:schemeClr val="accent3"/>
              </a:solidFill>
            </a:rPr>
            <a:t>Address</a:t>
          </a:r>
        </a:p>
      </dgm:t>
    </dgm:pt>
    <dgm:pt modelId="{59A5C328-4A21-8D43-990E-6EB3354E2FCB}" type="parTrans" cxnId="{521D8C47-F512-7B42-A03B-F7012501D7F4}">
      <dgm:prSet/>
      <dgm:spPr/>
      <dgm:t>
        <a:bodyPr/>
        <a:lstStyle/>
        <a:p>
          <a:endParaRPr lang="en-US"/>
        </a:p>
      </dgm:t>
    </dgm:pt>
    <dgm:pt modelId="{BA40B69B-B5E7-8847-A6DF-F55EAB929C7A}" type="sibTrans" cxnId="{521D8C47-F512-7B42-A03B-F7012501D7F4}">
      <dgm:prSet/>
      <dgm:spPr/>
      <dgm:t>
        <a:bodyPr/>
        <a:lstStyle/>
        <a:p>
          <a:endParaRPr lang="en-US"/>
        </a:p>
      </dgm:t>
    </dgm:pt>
    <dgm:pt modelId="{06F087F8-B506-1B41-8B40-C1691648366C}">
      <dgm:prSet/>
      <dgm:spPr/>
      <dgm:t>
        <a:bodyPr/>
        <a:lstStyle/>
        <a:p>
          <a:pPr rtl="0"/>
          <a:r>
            <a:rPr lang="en-US" dirty="0"/>
            <a:t>May be somewhat general purpose or may be devoted to a particular addressing mode</a:t>
          </a:r>
        </a:p>
      </dgm:t>
    </dgm:pt>
    <dgm:pt modelId="{2D813256-DF2E-5F4F-9B3C-22D4294F52E6}" type="parTrans" cxnId="{365DF8A7-BDEA-5042-8DA8-372F7F1344A8}">
      <dgm:prSet/>
      <dgm:spPr/>
      <dgm:t>
        <a:bodyPr/>
        <a:lstStyle/>
        <a:p>
          <a:endParaRPr lang="en-US"/>
        </a:p>
      </dgm:t>
    </dgm:pt>
    <dgm:pt modelId="{161BCF23-3684-C947-909D-73A925D3779B}" type="sibTrans" cxnId="{365DF8A7-BDEA-5042-8DA8-372F7F1344A8}">
      <dgm:prSet/>
      <dgm:spPr/>
      <dgm:t>
        <a:bodyPr/>
        <a:lstStyle/>
        <a:p>
          <a:endParaRPr lang="en-US"/>
        </a:p>
      </dgm:t>
    </dgm:pt>
    <dgm:pt modelId="{CD61BE16-52DD-5449-B110-7E5591E905CA}">
      <dgm:prSet/>
      <dgm:spPr/>
      <dgm:t>
        <a:bodyPr/>
        <a:lstStyle/>
        <a:p>
          <a:pPr rtl="0"/>
          <a:r>
            <a:rPr lang="en-US" dirty="0"/>
            <a:t>Examples:  segment pointers, index registers, stack pointer</a:t>
          </a:r>
        </a:p>
      </dgm:t>
    </dgm:pt>
    <dgm:pt modelId="{81CFD568-4C7F-C74E-B94C-F891041E31BC}" type="parTrans" cxnId="{6796C31D-D50E-9941-9219-732C0A97C6E6}">
      <dgm:prSet/>
      <dgm:spPr/>
      <dgm:t>
        <a:bodyPr/>
        <a:lstStyle/>
        <a:p>
          <a:endParaRPr lang="en-US"/>
        </a:p>
      </dgm:t>
    </dgm:pt>
    <dgm:pt modelId="{19F540C6-2791-274E-96DC-D3634DEEAA4E}" type="sibTrans" cxnId="{6796C31D-D50E-9941-9219-732C0A97C6E6}">
      <dgm:prSet/>
      <dgm:spPr/>
      <dgm:t>
        <a:bodyPr/>
        <a:lstStyle/>
        <a:p>
          <a:endParaRPr lang="en-US"/>
        </a:p>
      </dgm:t>
    </dgm:pt>
    <dgm:pt modelId="{598CD63E-A291-2B4B-9A76-A6B25AF2BE1F}">
      <dgm:prSet/>
      <dgm:spPr/>
      <dgm:t>
        <a:bodyPr/>
        <a:lstStyle/>
        <a:p>
          <a:pPr rtl="0"/>
          <a:r>
            <a:rPr lang="en-US" b="1" dirty="0">
              <a:solidFill>
                <a:schemeClr val="accent3"/>
              </a:solidFill>
            </a:rPr>
            <a:t>Condition codes</a:t>
          </a:r>
        </a:p>
      </dgm:t>
    </dgm:pt>
    <dgm:pt modelId="{5A10E322-7F18-BB41-BA8A-83BA2E34E548}" type="parTrans" cxnId="{3225679F-0B25-974A-B833-8B02F4FEBC95}">
      <dgm:prSet/>
      <dgm:spPr/>
      <dgm:t>
        <a:bodyPr/>
        <a:lstStyle/>
        <a:p>
          <a:endParaRPr lang="en-US"/>
        </a:p>
      </dgm:t>
    </dgm:pt>
    <dgm:pt modelId="{7E81E51A-13F5-C040-8651-241555A127D0}" type="sibTrans" cxnId="{3225679F-0B25-974A-B833-8B02F4FEBC95}">
      <dgm:prSet/>
      <dgm:spPr/>
      <dgm:t>
        <a:bodyPr/>
        <a:lstStyle/>
        <a:p>
          <a:endParaRPr lang="en-US"/>
        </a:p>
      </dgm:t>
    </dgm:pt>
    <dgm:pt modelId="{0CF9FC02-B2F8-CE43-8074-2C4E645D2233}">
      <dgm:prSet/>
      <dgm:spPr/>
      <dgm:t>
        <a:bodyPr/>
        <a:lstStyle/>
        <a:p>
          <a:pPr rtl="0"/>
          <a:r>
            <a:rPr lang="en-US" dirty="0"/>
            <a:t>Also referred to as </a:t>
          </a:r>
          <a:r>
            <a:rPr lang="en-US" i="1" dirty="0"/>
            <a:t>flags</a:t>
          </a:r>
          <a:endParaRPr lang="en-US" dirty="0"/>
        </a:p>
      </dgm:t>
    </dgm:pt>
    <dgm:pt modelId="{F9307962-D8D8-6443-954F-1573A930905F}" type="parTrans" cxnId="{4479C9AF-CC05-4248-8EED-980380337186}">
      <dgm:prSet/>
      <dgm:spPr/>
      <dgm:t>
        <a:bodyPr/>
        <a:lstStyle/>
        <a:p>
          <a:endParaRPr lang="en-US"/>
        </a:p>
      </dgm:t>
    </dgm:pt>
    <dgm:pt modelId="{499BE514-14A2-654C-BDA0-E936ECB13BED}" type="sibTrans" cxnId="{4479C9AF-CC05-4248-8EED-980380337186}">
      <dgm:prSet/>
      <dgm:spPr/>
      <dgm:t>
        <a:bodyPr/>
        <a:lstStyle/>
        <a:p>
          <a:endParaRPr lang="en-US"/>
        </a:p>
      </dgm:t>
    </dgm:pt>
    <dgm:pt modelId="{ACF38634-81AD-0D48-B651-7D0D6C553136}">
      <dgm:prSet/>
      <dgm:spPr/>
      <dgm:t>
        <a:bodyPr/>
        <a:lstStyle/>
        <a:p>
          <a:pPr rtl="0"/>
          <a:r>
            <a:rPr lang="en-US" dirty="0"/>
            <a:t>Bits set by the processor hardware as the result of operations</a:t>
          </a:r>
        </a:p>
      </dgm:t>
    </dgm:pt>
    <dgm:pt modelId="{532D61AB-3B28-0641-9F97-BA795ED2DC20}" type="parTrans" cxnId="{D8D54744-D7A4-EE49-86A5-65B495BB3A05}">
      <dgm:prSet/>
      <dgm:spPr/>
      <dgm:t>
        <a:bodyPr/>
        <a:lstStyle/>
        <a:p>
          <a:endParaRPr lang="en-US"/>
        </a:p>
      </dgm:t>
    </dgm:pt>
    <dgm:pt modelId="{9C877795-57FE-2342-80EC-8CED6CC23819}" type="sibTrans" cxnId="{D8D54744-D7A4-EE49-86A5-65B495BB3A05}">
      <dgm:prSet/>
      <dgm:spPr/>
      <dgm:t>
        <a:bodyPr/>
        <a:lstStyle/>
        <a:p>
          <a:endParaRPr lang="en-US"/>
        </a:p>
      </dgm:t>
    </dgm:pt>
    <dgm:pt modelId="{26A4BAEB-B72C-1943-AEEC-9A40E0FDD806}" type="pres">
      <dgm:prSet presAssocID="{449E9820-F66C-E04D-9FC9-DFBCA3ECB710}" presName="Name0" presStyleCnt="0">
        <dgm:presLayoutVars>
          <dgm:dir/>
          <dgm:animLvl val="lvl"/>
          <dgm:resizeHandles val="exact"/>
        </dgm:presLayoutVars>
      </dgm:prSet>
      <dgm:spPr/>
    </dgm:pt>
    <dgm:pt modelId="{99A703B5-C9E6-884D-8014-F7364321B605}" type="pres">
      <dgm:prSet presAssocID="{449E9820-F66C-E04D-9FC9-DFBCA3ECB710}" presName="tSp" presStyleCnt="0"/>
      <dgm:spPr/>
    </dgm:pt>
    <dgm:pt modelId="{2D632835-A53D-3A43-A1D5-2C2D581A4DB2}" type="pres">
      <dgm:prSet presAssocID="{449E9820-F66C-E04D-9FC9-DFBCA3ECB710}" presName="bSp" presStyleCnt="0"/>
      <dgm:spPr/>
    </dgm:pt>
    <dgm:pt modelId="{195771B2-E83C-8D47-AC5A-E0907F1AB596}" type="pres">
      <dgm:prSet presAssocID="{449E9820-F66C-E04D-9FC9-DFBCA3ECB710}" presName="process" presStyleCnt="0"/>
      <dgm:spPr/>
    </dgm:pt>
    <dgm:pt modelId="{472E555F-5D76-F646-A9B1-4FB9028CA3C5}" type="pres">
      <dgm:prSet presAssocID="{2D59797C-7B77-5C45-9F45-B471200144CC}" presName="composite1" presStyleCnt="0"/>
      <dgm:spPr/>
    </dgm:pt>
    <dgm:pt modelId="{B8A9D309-9071-E14D-BB12-D0AEB42CD846}" type="pres">
      <dgm:prSet presAssocID="{2D59797C-7B77-5C45-9F45-B471200144CC}" presName="dummyNode1" presStyleLbl="node1" presStyleIdx="0" presStyleCnt="2"/>
      <dgm:spPr/>
    </dgm:pt>
    <dgm:pt modelId="{09038744-C04D-3E4E-AA73-587B41E192F1}" type="pres">
      <dgm:prSet presAssocID="{2D59797C-7B77-5C45-9F45-B471200144CC}" presName="childNode1" presStyleLbl="bgAcc1" presStyleIdx="0" presStyleCnt="2" custLinFactNeighborX="5974" custLinFactNeighborY="1266">
        <dgm:presLayoutVars>
          <dgm:bulletEnabled val="1"/>
        </dgm:presLayoutVars>
      </dgm:prSet>
      <dgm:spPr/>
    </dgm:pt>
    <dgm:pt modelId="{88034084-8706-6345-8CE3-DF48E4AD27BC}" type="pres">
      <dgm:prSet presAssocID="{2D59797C-7B77-5C45-9F45-B471200144CC}" presName="childNode1tx" presStyleLbl="bgAcc1" presStyleIdx="0" presStyleCnt="2">
        <dgm:presLayoutVars>
          <dgm:bulletEnabled val="1"/>
        </dgm:presLayoutVars>
      </dgm:prSet>
      <dgm:spPr/>
    </dgm:pt>
    <dgm:pt modelId="{4921A1A8-6658-C946-81EC-1BBCEEEDE982}" type="pres">
      <dgm:prSet presAssocID="{2D59797C-7B77-5C45-9F45-B471200144CC}" presName="parentNode1" presStyleLbl="node1" presStyleIdx="0" presStyleCnt="2" custLinFactY="-23523" custLinFactNeighborX="-9235" custLinFactNeighborY="-100000">
        <dgm:presLayoutVars>
          <dgm:chMax val="1"/>
          <dgm:bulletEnabled val="1"/>
        </dgm:presLayoutVars>
      </dgm:prSet>
      <dgm:spPr/>
    </dgm:pt>
    <dgm:pt modelId="{3314B292-EC9A-424A-9941-393AA94D0860}" type="pres">
      <dgm:prSet presAssocID="{2D59797C-7B77-5C45-9F45-B471200144CC}" presName="connSite1" presStyleCnt="0"/>
      <dgm:spPr/>
    </dgm:pt>
    <dgm:pt modelId="{035FEA2A-0066-1642-A472-449A8E0D404E}" type="pres">
      <dgm:prSet presAssocID="{171B27C5-D6EC-1943-A537-E909B0C5AFEA}" presName="Name9" presStyleLbl="sibTrans2D1" presStyleIdx="0" presStyleCnt="1" custScaleX="62178" custLinFactNeighborX="-24298" custLinFactNeighborY="129"/>
      <dgm:spPr/>
    </dgm:pt>
    <dgm:pt modelId="{E9B317C0-603D-8847-96CD-2BC1C21CD16E}" type="pres">
      <dgm:prSet presAssocID="{BCB9639E-16A4-AC44-9331-45AF99368057}" presName="composite2" presStyleCnt="0"/>
      <dgm:spPr/>
    </dgm:pt>
    <dgm:pt modelId="{369B91B5-8C91-294B-A353-A5CAB840FB07}" type="pres">
      <dgm:prSet presAssocID="{BCB9639E-16A4-AC44-9331-45AF99368057}" presName="dummyNode2" presStyleLbl="node1" presStyleIdx="0" presStyleCnt="2"/>
      <dgm:spPr/>
    </dgm:pt>
    <dgm:pt modelId="{C1F890E0-24C4-D642-8884-C9B159244FFE}" type="pres">
      <dgm:prSet presAssocID="{BCB9639E-16A4-AC44-9331-45AF99368057}" presName="childNode2" presStyleLbl="bgAcc1" presStyleIdx="1" presStyleCnt="2" custScaleX="108664" custScaleY="147272" custLinFactNeighborX="2166" custLinFactNeighborY="20186">
        <dgm:presLayoutVars>
          <dgm:bulletEnabled val="1"/>
        </dgm:presLayoutVars>
      </dgm:prSet>
      <dgm:spPr/>
    </dgm:pt>
    <dgm:pt modelId="{887124B2-DCF2-7348-9A24-03BDFAC773C6}" type="pres">
      <dgm:prSet presAssocID="{BCB9639E-16A4-AC44-9331-45AF99368057}" presName="childNode2tx" presStyleLbl="bgAcc1" presStyleIdx="1" presStyleCnt="2">
        <dgm:presLayoutVars>
          <dgm:bulletEnabled val="1"/>
        </dgm:presLayoutVars>
      </dgm:prSet>
      <dgm:spPr/>
    </dgm:pt>
    <dgm:pt modelId="{1F6A97C5-F3A9-E94F-905E-0E5EEFB98187}" type="pres">
      <dgm:prSet presAssocID="{BCB9639E-16A4-AC44-9331-45AF99368057}" presName="parentNode2" presStyleLbl="node1" presStyleIdx="1" presStyleCnt="2" custScaleX="105587" custScaleY="108936" custLinFactNeighborX="-7400" custLinFactNeighborY="6253">
        <dgm:presLayoutVars>
          <dgm:chMax val="0"/>
          <dgm:bulletEnabled val="1"/>
        </dgm:presLayoutVars>
      </dgm:prSet>
      <dgm:spPr/>
    </dgm:pt>
    <dgm:pt modelId="{F41D957D-C15B-7F4C-9089-B004335F615C}" type="pres">
      <dgm:prSet presAssocID="{BCB9639E-16A4-AC44-9331-45AF99368057}" presName="connSite2" presStyleCnt="0"/>
      <dgm:spPr/>
    </dgm:pt>
  </dgm:ptLst>
  <dgm:cxnLst>
    <dgm:cxn modelId="{6796C31D-D50E-9941-9219-732C0A97C6E6}" srcId="{A0FE24AE-09FF-9A4A-9657-51866483B5CE}" destId="{CD61BE16-52DD-5449-B110-7E5591E905CA}" srcOrd="1" destOrd="0" parTransId="{81CFD568-4C7F-C74E-B94C-F891041E31BC}" sibTransId="{19F540C6-2791-274E-96DC-D3634DEEAA4E}"/>
    <dgm:cxn modelId="{E3C53A1E-54A4-F44D-A335-018EA5061449}" type="presOf" srcId="{BCB9639E-16A4-AC44-9331-45AF99368057}" destId="{1F6A97C5-F3A9-E94F-905E-0E5EEFB98187}" srcOrd="0" destOrd="0" presId="urn:microsoft.com/office/officeart/2005/8/layout/hProcess4"/>
    <dgm:cxn modelId="{CB8F0222-C790-0C4E-BB39-C4F1C44EC565}" type="presOf" srcId="{98FF5C87-34E8-A74C-9290-1DF6EEAC886D}" destId="{C1F890E0-24C4-D642-8884-C9B159244FFE}" srcOrd="0" destOrd="3" presId="urn:microsoft.com/office/officeart/2005/8/layout/hProcess4"/>
    <dgm:cxn modelId="{D12F8C23-765B-3048-9E49-DF7ED22E69F6}" srcId="{BCB9639E-16A4-AC44-9331-45AF99368057}" destId="{EBF7DEDA-BC08-484A-B706-959A5B1FC235}" srcOrd="1" destOrd="0" parTransId="{B6991402-628E-E44C-9EAA-D750C1DD2115}" sibTransId="{BF4369AD-2341-324F-908E-5745F8111EF8}"/>
    <dgm:cxn modelId="{52087324-CD50-864E-B232-F202CBB40BD2}" type="presOf" srcId="{1DAAC1CB-4715-F347-80BA-24406AEB247B}" destId="{887124B2-DCF2-7348-9A24-03BDFAC773C6}" srcOrd="1" destOrd="1" presId="urn:microsoft.com/office/officeart/2005/8/layout/hProcess4"/>
    <dgm:cxn modelId="{112CEC28-D8EA-CC4C-8685-DB824C5810A5}" type="presOf" srcId="{EBF7DEDA-BC08-484A-B706-959A5B1FC235}" destId="{C1F890E0-24C4-D642-8884-C9B159244FFE}" srcOrd="0" destOrd="2" presId="urn:microsoft.com/office/officeart/2005/8/layout/hProcess4"/>
    <dgm:cxn modelId="{2828E02D-F186-3E40-A5BF-98D8106296B1}" type="presOf" srcId="{A0FE24AE-09FF-9A4A-9657-51866483B5CE}" destId="{887124B2-DCF2-7348-9A24-03BDFAC773C6}" srcOrd="1" destOrd="4" presId="urn:microsoft.com/office/officeart/2005/8/layout/hProcess4"/>
    <dgm:cxn modelId="{71D36931-2C65-3444-88DB-5EB26C3409AD}" srcId="{449E9820-F66C-E04D-9FC9-DFBCA3ECB710}" destId="{BCB9639E-16A4-AC44-9331-45AF99368057}" srcOrd="1" destOrd="0" parTransId="{B1E5DC08-4940-3743-999E-EBB5458DFBC7}" sibTransId="{CA32CB20-AAA6-724E-B6C4-B6D44AD43CD2}"/>
    <dgm:cxn modelId="{14228737-9488-2144-BE32-477ABC682697}" type="presOf" srcId="{ACF38634-81AD-0D48-B651-7D0D6C553136}" destId="{887124B2-DCF2-7348-9A24-03BDFAC773C6}" srcOrd="1" destOrd="9" presId="urn:microsoft.com/office/officeart/2005/8/layout/hProcess4"/>
    <dgm:cxn modelId="{E73BA739-2E38-504B-9EFF-CE02609484A0}" srcId="{BCB9639E-16A4-AC44-9331-45AF99368057}" destId="{511BB6DD-96D4-4D4B-9E9B-6ABB3B02BC83}" srcOrd="0" destOrd="0" parTransId="{2D97D296-BCAD-FD4C-8097-747204B2259C}" sibTransId="{0B22A020-8323-8C46-B9AC-D995B925E7F0}"/>
    <dgm:cxn modelId="{D8D54744-D7A4-EE49-86A5-65B495BB3A05}" srcId="{598CD63E-A291-2B4B-9A76-A6B25AF2BE1F}" destId="{ACF38634-81AD-0D48-B651-7D0D6C553136}" srcOrd="1" destOrd="0" parTransId="{532D61AB-3B28-0641-9F97-BA795ED2DC20}" sibTransId="{9C877795-57FE-2342-80EC-8CED6CC23819}"/>
    <dgm:cxn modelId="{521D8C47-F512-7B42-A03B-F7012501D7F4}" srcId="{BCB9639E-16A4-AC44-9331-45AF99368057}" destId="{A0FE24AE-09FF-9A4A-9657-51866483B5CE}" srcOrd="2" destOrd="0" parTransId="{59A5C328-4A21-8D43-990E-6EB3354E2FCB}" sibTransId="{BA40B69B-B5E7-8847-A6DF-F55EAB929C7A}"/>
    <dgm:cxn modelId="{FEDDBC59-3CBC-694F-8B0B-742C66029C84}" type="presOf" srcId="{1DAAC1CB-4715-F347-80BA-24406AEB247B}" destId="{C1F890E0-24C4-D642-8884-C9B159244FFE}" srcOrd="0" destOrd="1" presId="urn:microsoft.com/office/officeart/2005/8/layout/hProcess4"/>
    <dgm:cxn modelId="{B4CF7D64-80F0-C844-BB0C-25FF58DF6BB3}" type="presOf" srcId="{98FF5C87-34E8-A74C-9290-1DF6EEAC886D}" destId="{887124B2-DCF2-7348-9A24-03BDFAC773C6}" srcOrd="1" destOrd="3" presId="urn:microsoft.com/office/officeart/2005/8/layout/hProcess4"/>
    <dgm:cxn modelId="{4536A677-0CD6-FF40-BA31-7DB0F319AF62}" type="presOf" srcId="{06F087F8-B506-1B41-8B40-C1691648366C}" destId="{887124B2-DCF2-7348-9A24-03BDFAC773C6}" srcOrd="1" destOrd="5" presId="urn:microsoft.com/office/officeart/2005/8/layout/hProcess4"/>
    <dgm:cxn modelId="{9A240B86-CCD0-004F-BF9F-B27EF75F9F6F}" type="presOf" srcId="{0CF9FC02-B2F8-CE43-8074-2C4E645D2233}" destId="{C1F890E0-24C4-D642-8884-C9B159244FFE}" srcOrd="0" destOrd="8" presId="urn:microsoft.com/office/officeart/2005/8/layout/hProcess4"/>
    <dgm:cxn modelId="{15D1258A-FB24-AF4C-8DF5-554E484DCD90}" type="presOf" srcId="{A0FE24AE-09FF-9A4A-9657-51866483B5CE}" destId="{C1F890E0-24C4-D642-8884-C9B159244FFE}" srcOrd="0" destOrd="4" presId="urn:microsoft.com/office/officeart/2005/8/layout/hProcess4"/>
    <dgm:cxn modelId="{CD42B28C-03CA-304E-94C9-1D24E256F04E}" srcId="{449E9820-F66C-E04D-9FC9-DFBCA3ECB710}" destId="{2D59797C-7B77-5C45-9F45-B471200144CC}" srcOrd="0" destOrd="0" parTransId="{0803F194-D4E3-B245-93EE-3CD971BA5A09}" sibTransId="{171B27C5-D6EC-1943-A537-E909B0C5AFEA}"/>
    <dgm:cxn modelId="{9B6DB19B-F11A-5C4B-8761-3CF8C034CCE2}" type="presOf" srcId="{598CD63E-A291-2B4B-9A76-A6B25AF2BE1F}" destId="{C1F890E0-24C4-D642-8884-C9B159244FFE}" srcOrd="0" destOrd="7" presId="urn:microsoft.com/office/officeart/2005/8/layout/hProcess4"/>
    <dgm:cxn modelId="{3225679F-0B25-974A-B833-8B02F4FEBC95}" srcId="{BCB9639E-16A4-AC44-9331-45AF99368057}" destId="{598CD63E-A291-2B4B-9A76-A6B25AF2BE1F}" srcOrd="3" destOrd="0" parTransId="{5A10E322-7F18-BB41-BA8A-83BA2E34E548}" sibTransId="{7E81E51A-13F5-C040-8651-241555A127D0}"/>
    <dgm:cxn modelId="{08967C9F-9402-E349-BDCA-2F40D77F3F51}" type="presOf" srcId="{CD61BE16-52DD-5449-B110-7E5591E905CA}" destId="{887124B2-DCF2-7348-9A24-03BDFAC773C6}" srcOrd="1" destOrd="6" presId="urn:microsoft.com/office/officeart/2005/8/layout/hProcess4"/>
    <dgm:cxn modelId="{950264A4-D3FD-744D-BBC7-9F8A63AE57E7}" type="presOf" srcId="{EBF7DEDA-BC08-484A-B706-959A5B1FC235}" destId="{887124B2-DCF2-7348-9A24-03BDFAC773C6}" srcOrd="1" destOrd="2" presId="urn:microsoft.com/office/officeart/2005/8/layout/hProcess4"/>
    <dgm:cxn modelId="{BE7700A5-86F5-0B4D-BD37-9EF1C5957816}" type="presOf" srcId="{ACF38634-81AD-0D48-B651-7D0D6C553136}" destId="{C1F890E0-24C4-D642-8884-C9B159244FFE}" srcOrd="0" destOrd="9" presId="urn:microsoft.com/office/officeart/2005/8/layout/hProcess4"/>
    <dgm:cxn modelId="{A550EBA5-84C3-B44E-9DCA-BF60F74B93BB}" type="presOf" srcId="{449E9820-F66C-E04D-9FC9-DFBCA3ECB710}" destId="{26A4BAEB-B72C-1943-AEEC-9A40E0FDD806}" srcOrd="0" destOrd="0" presId="urn:microsoft.com/office/officeart/2005/8/layout/hProcess4"/>
    <dgm:cxn modelId="{365DF8A7-BDEA-5042-8DA8-372F7F1344A8}" srcId="{A0FE24AE-09FF-9A4A-9657-51866483B5CE}" destId="{06F087F8-B506-1B41-8B40-C1691648366C}" srcOrd="0" destOrd="0" parTransId="{2D813256-DF2E-5F4F-9B3C-22D4294F52E6}" sibTransId="{161BCF23-3684-C947-909D-73A925D3779B}"/>
    <dgm:cxn modelId="{CDA79AAE-8CBC-534E-90AF-37EE393DA5B8}" type="presOf" srcId="{511BB6DD-96D4-4D4B-9E9B-6ABB3B02BC83}" destId="{887124B2-DCF2-7348-9A24-03BDFAC773C6}" srcOrd="1" destOrd="0" presId="urn:microsoft.com/office/officeart/2005/8/layout/hProcess4"/>
    <dgm:cxn modelId="{4479C9AF-CC05-4248-8EED-980380337186}" srcId="{598CD63E-A291-2B4B-9A76-A6B25AF2BE1F}" destId="{0CF9FC02-B2F8-CE43-8074-2C4E645D2233}" srcOrd="0" destOrd="0" parTransId="{F9307962-D8D8-6443-954F-1573A930905F}" sibTransId="{499BE514-14A2-654C-BDA0-E936ECB13BED}"/>
    <dgm:cxn modelId="{221C15B1-D64A-6447-A18A-C9F351F30E97}" srcId="{511BB6DD-96D4-4D4B-9E9B-6ABB3B02BC83}" destId="{1DAAC1CB-4715-F347-80BA-24406AEB247B}" srcOrd="0" destOrd="0" parTransId="{F7EAF623-8562-9144-8838-EA31845B22F1}" sibTransId="{D4AB538A-897E-1346-BAD9-1B81A4B2200E}"/>
    <dgm:cxn modelId="{E2E159B2-1791-A240-9E6A-97D00125ECEA}" type="presOf" srcId="{2D59797C-7B77-5C45-9F45-B471200144CC}" destId="{4921A1A8-6658-C946-81EC-1BBCEEEDE982}" srcOrd="0" destOrd="0" presId="urn:microsoft.com/office/officeart/2005/8/layout/hProcess4"/>
    <dgm:cxn modelId="{79BF52BD-7FBA-FB4E-A6B5-ADA5719388A0}" type="presOf" srcId="{0CF9FC02-B2F8-CE43-8074-2C4E645D2233}" destId="{887124B2-DCF2-7348-9A24-03BDFAC773C6}" srcOrd="1" destOrd="8" presId="urn:microsoft.com/office/officeart/2005/8/layout/hProcess4"/>
    <dgm:cxn modelId="{77ABB4C0-B42B-204D-8FA8-1701DE64A97C}" type="presOf" srcId="{CD61BE16-52DD-5449-B110-7E5591E905CA}" destId="{C1F890E0-24C4-D642-8884-C9B159244FFE}" srcOrd="0" destOrd="6" presId="urn:microsoft.com/office/officeart/2005/8/layout/hProcess4"/>
    <dgm:cxn modelId="{213919C4-246B-774C-ABE5-6CEA86FD2D49}" type="presOf" srcId="{171B27C5-D6EC-1943-A537-E909B0C5AFEA}" destId="{035FEA2A-0066-1642-A472-449A8E0D404E}" srcOrd="0" destOrd="0" presId="urn:microsoft.com/office/officeart/2005/8/layout/hProcess4"/>
    <dgm:cxn modelId="{851DCCCF-52B3-4545-9AAA-AC737A45B60C}" type="presOf" srcId="{06F087F8-B506-1B41-8B40-C1691648366C}" destId="{C1F890E0-24C4-D642-8884-C9B159244FFE}" srcOrd="0" destOrd="5" presId="urn:microsoft.com/office/officeart/2005/8/layout/hProcess4"/>
    <dgm:cxn modelId="{286B6CD7-CC03-2F46-B8F7-CD4281349CF1}" type="presOf" srcId="{598CD63E-A291-2B4B-9A76-A6B25AF2BE1F}" destId="{887124B2-DCF2-7348-9A24-03BDFAC773C6}" srcOrd="1" destOrd="7" presId="urn:microsoft.com/office/officeart/2005/8/layout/hProcess4"/>
    <dgm:cxn modelId="{020224E4-AF45-8F45-ADB1-BD390EA2D8D2}" type="presOf" srcId="{511BB6DD-96D4-4D4B-9E9B-6ABB3B02BC83}" destId="{C1F890E0-24C4-D642-8884-C9B159244FFE}" srcOrd="0" destOrd="0" presId="urn:microsoft.com/office/officeart/2005/8/layout/hProcess4"/>
    <dgm:cxn modelId="{62F4ADE6-7A37-8240-A3C2-9ACF991FE783}" srcId="{EBF7DEDA-BC08-484A-B706-959A5B1FC235}" destId="{98FF5C87-34E8-A74C-9290-1DF6EEAC886D}" srcOrd="0" destOrd="0" parTransId="{EF08AAF5-1B3E-624F-8083-56125B17096B}" sibTransId="{5AF01204-147C-4E4C-AD92-620F237C0BB1}"/>
    <dgm:cxn modelId="{710D463B-430B-CA44-A895-58976ED9584D}" type="presParOf" srcId="{26A4BAEB-B72C-1943-AEEC-9A40E0FDD806}" destId="{99A703B5-C9E6-884D-8014-F7364321B605}" srcOrd="0" destOrd="0" presId="urn:microsoft.com/office/officeart/2005/8/layout/hProcess4"/>
    <dgm:cxn modelId="{CBF036C3-938F-2841-9273-D642B8E2E494}" type="presParOf" srcId="{26A4BAEB-B72C-1943-AEEC-9A40E0FDD806}" destId="{2D632835-A53D-3A43-A1D5-2C2D581A4DB2}" srcOrd="1" destOrd="0" presId="urn:microsoft.com/office/officeart/2005/8/layout/hProcess4"/>
    <dgm:cxn modelId="{32E7ED61-1CC3-CA45-A8B4-34C13F6E8D9B}" type="presParOf" srcId="{26A4BAEB-B72C-1943-AEEC-9A40E0FDD806}" destId="{195771B2-E83C-8D47-AC5A-E0907F1AB596}" srcOrd="2" destOrd="0" presId="urn:microsoft.com/office/officeart/2005/8/layout/hProcess4"/>
    <dgm:cxn modelId="{E5F3A696-2D6C-5445-AE47-C41AA71665C7}" type="presParOf" srcId="{195771B2-E83C-8D47-AC5A-E0907F1AB596}" destId="{472E555F-5D76-F646-A9B1-4FB9028CA3C5}" srcOrd="0" destOrd="0" presId="urn:microsoft.com/office/officeart/2005/8/layout/hProcess4"/>
    <dgm:cxn modelId="{D5FE58AC-1D16-314F-996D-61E0A34E287A}" type="presParOf" srcId="{472E555F-5D76-F646-A9B1-4FB9028CA3C5}" destId="{B8A9D309-9071-E14D-BB12-D0AEB42CD846}" srcOrd="0" destOrd="0" presId="urn:microsoft.com/office/officeart/2005/8/layout/hProcess4"/>
    <dgm:cxn modelId="{3CD35ED0-6EA5-A14F-9D59-D4F7C435A9E2}" type="presParOf" srcId="{472E555F-5D76-F646-A9B1-4FB9028CA3C5}" destId="{09038744-C04D-3E4E-AA73-587B41E192F1}" srcOrd="1" destOrd="0" presId="urn:microsoft.com/office/officeart/2005/8/layout/hProcess4"/>
    <dgm:cxn modelId="{4AAF2173-00E4-D94A-888B-A8727F22019F}" type="presParOf" srcId="{472E555F-5D76-F646-A9B1-4FB9028CA3C5}" destId="{88034084-8706-6345-8CE3-DF48E4AD27BC}" srcOrd="2" destOrd="0" presId="urn:microsoft.com/office/officeart/2005/8/layout/hProcess4"/>
    <dgm:cxn modelId="{CE3E8BB5-5324-AD49-AB5D-A68CB154BACF}" type="presParOf" srcId="{472E555F-5D76-F646-A9B1-4FB9028CA3C5}" destId="{4921A1A8-6658-C946-81EC-1BBCEEEDE982}" srcOrd="3" destOrd="0" presId="urn:microsoft.com/office/officeart/2005/8/layout/hProcess4"/>
    <dgm:cxn modelId="{8A9CB17D-1BC1-3543-A55A-AA3378116DED}" type="presParOf" srcId="{472E555F-5D76-F646-A9B1-4FB9028CA3C5}" destId="{3314B292-EC9A-424A-9941-393AA94D0860}" srcOrd="4" destOrd="0" presId="urn:microsoft.com/office/officeart/2005/8/layout/hProcess4"/>
    <dgm:cxn modelId="{24200AC4-CB20-A24D-9F79-652D4669A8B2}" type="presParOf" srcId="{195771B2-E83C-8D47-AC5A-E0907F1AB596}" destId="{035FEA2A-0066-1642-A472-449A8E0D404E}" srcOrd="1" destOrd="0" presId="urn:microsoft.com/office/officeart/2005/8/layout/hProcess4"/>
    <dgm:cxn modelId="{89E0CBB5-0415-7C41-B960-9DBB26E7258B}" type="presParOf" srcId="{195771B2-E83C-8D47-AC5A-E0907F1AB596}" destId="{E9B317C0-603D-8847-96CD-2BC1C21CD16E}" srcOrd="2" destOrd="0" presId="urn:microsoft.com/office/officeart/2005/8/layout/hProcess4"/>
    <dgm:cxn modelId="{90F7BDDA-F1ED-934B-9783-0465D4C99730}" type="presParOf" srcId="{E9B317C0-603D-8847-96CD-2BC1C21CD16E}" destId="{369B91B5-8C91-294B-A353-A5CAB840FB07}" srcOrd="0" destOrd="0" presId="urn:microsoft.com/office/officeart/2005/8/layout/hProcess4"/>
    <dgm:cxn modelId="{6DA0DC50-D392-BD4F-85AC-931A0DB379A0}" type="presParOf" srcId="{E9B317C0-603D-8847-96CD-2BC1C21CD16E}" destId="{C1F890E0-24C4-D642-8884-C9B159244FFE}" srcOrd="1" destOrd="0" presId="urn:microsoft.com/office/officeart/2005/8/layout/hProcess4"/>
    <dgm:cxn modelId="{D78CCF25-CD3F-CE49-8B19-BE1C2F978170}" type="presParOf" srcId="{E9B317C0-603D-8847-96CD-2BC1C21CD16E}" destId="{887124B2-DCF2-7348-9A24-03BDFAC773C6}" srcOrd="2" destOrd="0" presId="urn:microsoft.com/office/officeart/2005/8/layout/hProcess4"/>
    <dgm:cxn modelId="{FCD35A8F-EEFD-974F-8B53-B70D6EAE894D}" type="presParOf" srcId="{E9B317C0-603D-8847-96CD-2BC1C21CD16E}" destId="{1F6A97C5-F3A9-E94F-905E-0E5EEFB98187}" srcOrd="3" destOrd="0" presId="urn:microsoft.com/office/officeart/2005/8/layout/hProcess4"/>
    <dgm:cxn modelId="{183C9372-C06B-774A-A474-92868D2A47C7}" type="presParOf" srcId="{E9B317C0-603D-8847-96CD-2BC1C21CD16E}" destId="{F41D957D-C15B-7F4C-9089-B004335F615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dgm:spPr/>
      <dgm:t>
        <a:bodyPr/>
        <a:lstStyle/>
        <a:p>
          <a:endParaRPr lang="en-US"/>
        </a:p>
      </dgm:t>
    </dgm:pt>
    <dgm:pt modelId="{7CD53D11-14A8-BB47-93CB-4BC9BBFDA16C}">
      <dgm:prSet/>
      <dgm:spPr/>
      <dgm:t>
        <a:bodyPr/>
        <a:lstStyle/>
        <a:p>
          <a:pPr rtl="0"/>
          <a:r>
            <a:rPr lang="en-US" dirty="0"/>
            <a:t>Register or set of registers that contain status information</a:t>
          </a:r>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dirty="0"/>
            <a:t>Common fields or flags include:</a:t>
          </a:r>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a:t>Sign</a:t>
          </a:r>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a:t>Zero</a:t>
          </a:r>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a:t>Carry</a:t>
          </a:r>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a:t>Equal</a:t>
          </a:r>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a:t>Overflow</a:t>
          </a:r>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a:t>Interrupt Enable/Disable</a:t>
          </a:r>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a:t>Supervisor</a:t>
          </a:r>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pt>
    <dgm:pt modelId="{B73E271E-CE66-1941-BDE4-DC011A56D099}" type="pres">
      <dgm:prSet presAssocID="{7CD53D11-14A8-BB47-93CB-4BC9BBFDA16C}" presName="upArrow" presStyleLbl="node1" presStyleIdx="0" presStyleCnt="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dgm:presLayoutVars>
          <dgm:chMax val="0"/>
          <dgm:bulletEnabled val="1"/>
        </dgm:presLayoutVars>
      </dgm:prSet>
      <dgm:spPr/>
    </dgm:pt>
  </dgm:ptLst>
  <dgm:cxnLst>
    <dgm:cxn modelId="{621F0006-92D2-C148-88A0-283DBB2C8F3B}" type="presOf" srcId="{D88FECE5-5FC3-0B4A-B7D9-66A3BD92AB68}" destId="{20F573A9-C3CE-6E4D-8FF9-E946479E33E0}" srcOrd="0" destOrd="6" presId="urn:microsoft.com/office/officeart/2005/8/layout/arrow4"/>
    <dgm:cxn modelId="{1252901D-A7F0-BA43-BD4D-DC84F8B2E66F}" type="presOf" srcId="{4C25EF1F-2B52-1A49-996A-69288106C6D8}" destId="{20F573A9-C3CE-6E4D-8FF9-E946479E33E0}" srcOrd="0" destOrd="2" presId="urn:microsoft.com/office/officeart/2005/8/layout/arrow4"/>
    <dgm:cxn modelId="{095ED521-D2CC-7E47-8499-0975E01F78B2}" type="presOf" srcId="{C38BB5B9-C9C6-784E-86C7-565A576E006C}" destId="{20F573A9-C3CE-6E4D-8FF9-E946479E33E0}" srcOrd="0" destOrd="4" presId="urn:microsoft.com/office/officeart/2005/8/layout/arrow4"/>
    <dgm:cxn modelId="{50E77A2B-DEFF-604D-9B91-3A3228253E01}" srcId="{BD6D24BD-E548-9A4A-855D-6C225FD31DCB}" destId="{3624604C-F1E1-724B-A085-66D556D96BC3}" srcOrd="6" destOrd="0" parTransId="{9B905FF9-13EB-5D41-85AB-FC2423B0548A}" sibTransId="{1C0FB960-31CE-8C44-BED9-92839C72EFA0}"/>
    <dgm:cxn modelId="{6AA83238-6387-B940-822D-36C005D0C486}" type="presOf" srcId="{7FFDA7A2-87A6-CE4A-88DA-CA55B94BFE18}" destId="{20F573A9-C3CE-6E4D-8FF9-E946479E33E0}" srcOrd="0" destOrd="5"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C9EBAF4B-F1ED-E943-BF4C-6A8588BC6EC0}" srcId="{BD6D24BD-E548-9A4A-855D-6C225FD31DCB}" destId="{AE179C10-8D0E-FC4E-B58C-24E89F87024F}" srcOrd="0" destOrd="0" parTransId="{D7FD6E6C-6BC1-5747-BA0E-5AE759ADB980}" sibTransId="{47E37169-8B77-BA4B-87CB-B339DABDB0D7}"/>
    <dgm:cxn modelId="{B70FE954-9617-8441-B007-95D9514E94EB}" srcId="{BD6D24BD-E548-9A4A-855D-6C225FD31DCB}" destId="{C38BB5B9-C9C6-784E-86C7-565A576E006C}" srcOrd="3" destOrd="0" parTransId="{350000F1-E51D-2D4A-98F9-9A8FA001818E}" sibTransId="{D6539CDB-D55A-8E44-8B60-F9382D57AE08}"/>
    <dgm:cxn modelId="{9875B65D-6A11-E44C-B06A-5DE5F30308DA}" srcId="{BD6D24BD-E548-9A4A-855D-6C225FD31DCB}" destId="{07EFF1AF-5A02-EA4E-B19A-96E78F350787}" srcOrd="2" destOrd="0" parTransId="{C707A371-12AF-8E49-87EC-418B31F6101C}" sibTransId="{A412703B-B498-8542-A863-1BA5F2403F1B}"/>
    <dgm:cxn modelId="{7A248969-10F8-F748-8560-D187512113EA}" type="presOf" srcId="{3624604C-F1E1-724B-A085-66D556D96BC3}" destId="{20F573A9-C3CE-6E4D-8FF9-E946479E33E0}" srcOrd="0" destOrd="7" presId="urn:microsoft.com/office/officeart/2005/8/layout/arrow4"/>
    <dgm:cxn modelId="{2B413D94-028C-0248-8811-2527F21973F3}" type="presOf" srcId="{AE179C10-8D0E-FC4E-B58C-24E89F87024F}" destId="{20F573A9-C3CE-6E4D-8FF9-E946479E33E0}" srcOrd="0" destOrd="1" presId="urn:microsoft.com/office/officeart/2005/8/layout/arrow4"/>
    <dgm:cxn modelId="{CCB9949D-12C8-7240-BD12-A3C7F099828E}" type="presOf" srcId="{BD6D24BD-E548-9A4A-855D-6C225FD31DCB}" destId="{20F573A9-C3CE-6E4D-8FF9-E946479E33E0}" srcOrd="0" destOrd="0" presId="urn:microsoft.com/office/officeart/2005/8/layout/arrow4"/>
    <dgm:cxn modelId="{32F583A6-15F0-5B45-8EEB-796A35CB3268}" srcId="{BD6D24BD-E548-9A4A-855D-6C225FD31DCB}" destId="{4C25EF1F-2B52-1A49-996A-69288106C6D8}" srcOrd="1" destOrd="0" parTransId="{045E6BBE-1863-9545-BB4A-83592E351C7B}" sibTransId="{2C632AA3-C700-214A-8407-8E131F5275B9}"/>
    <dgm:cxn modelId="{A53ADBAA-E375-8D49-A2C2-53382B42842E}" type="presOf" srcId="{7CD53D11-14A8-BB47-93CB-4BC9BBFDA16C}" destId="{CFF95017-E622-CB47-81A6-7B8D3D03A33B}" srcOrd="0" destOrd="0" presId="urn:microsoft.com/office/officeart/2005/8/layout/arrow4"/>
    <dgm:cxn modelId="{3A0AE0B4-FB87-134C-B0AC-4CCB32380A4D}" type="presOf" srcId="{07EFF1AF-5A02-EA4E-B19A-96E78F350787}" destId="{20F573A9-C3CE-6E4D-8FF9-E946479E33E0}" srcOrd="0" destOrd="3" presId="urn:microsoft.com/office/officeart/2005/8/layout/arrow4"/>
    <dgm:cxn modelId="{770B8EE4-4489-4044-A899-BF8F463E22AC}" type="presOf" srcId="{C0966F55-D052-E14D-848F-7196F1653D62}" destId="{327D01AD-C940-E849-A75E-691ADFDC39EC}" srcOrd="0" destOrd="0"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23FBF6F8-ED99-2042-B962-152426A3E129}" srcId="{BD6D24BD-E548-9A4A-855D-6C225FD31DCB}" destId="{D88FECE5-5FC3-0B4A-B7D9-66A3BD92AB68}" srcOrd="5" destOrd="0" parTransId="{B39B5C1E-9D79-FE4D-87C2-8B6346D79A57}" sibTransId="{F548B796-6E6E-CA48-859B-E62D2D3E16BC}"/>
    <dgm:cxn modelId="{D15C54FD-F364-B448-931F-E0417ED2500E}" srcId="{BD6D24BD-E548-9A4A-855D-6C225FD31DCB}" destId="{7FFDA7A2-87A6-CE4A-88DA-CA55B94BFE18}" srcOrd="4" destOrd="0" parTransId="{6E34A588-C12B-C448-987E-324F184314F8}" sibTransId="{59466A86-9BFC-B344-8376-2AB916A42DA3}"/>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dirty="0"/>
            <a:t>Includes the following stages:</a:t>
          </a:r>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dgm:spPr/>
      <dgm:t>
        <a:bodyPr/>
        <a:lstStyle/>
        <a:p>
          <a:pPr rtl="0"/>
          <a:r>
            <a:rPr lang="en-US" dirty="0"/>
            <a:t>Fetch</a:t>
          </a:r>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dirty="0"/>
            <a:t>Read the next instruction from memory into the processor</a:t>
          </a:r>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dgm:spPr/>
      <dgm:t>
        <a:bodyPr/>
        <a:lstStyle/>
        <a:p>
          <a:pPr rtl="0"/>
          <a:r>
            <a:rPr lang="en-US" dirty="0"/>
            <a:t>Execute</a:t>
          </a:r>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dirty="0"/>
            <a:t>Interpret the opcode and perform the indicated operation</a:t>
          </a:r>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dgm:spPr/>
      <dgm:t>
        <a:bodyPr/>
        <a:lstStyle/>
        <a:p>
          <a:pPr rtl="0"/>
          <a:r>
            <a:rPr lang="en-US" dirty="0"/>
            <a:t>Interrupt </a:t>
          </a:r>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dirty="0"/>
            <a:t>If interrupts are enabled and an interrupt has occurred, save the current process state and service the interrupt</a:t>
          </a:r>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pt>
    <dgm:pt modelId="{A6DA207E-A18B-574B-A1C4-080E0F7C65B5}" type="pres">
      <dgm:prSet presAssocID="{ED28E4C6-50E3-B742-9E76-FF0C9B1AFE75}" presName="hierChild4" presStyleCnt="0"/>
      <dgm:spPr/>
    </dgm:pt>
  </dgm:ptLst>
  <dgm:cxnLst>
    <dgm:cxn modelId="{7822B30F-A355-B843-A212-F82A111CE883}" type="presOf" srcId="{17B91373-4AA7-984A-800B-F0F814C964AA}" destId="{4EA4FB93-F3AC-BD4A-A777-9351FC75EDE1}" srcOrd="0" destOrd="0" presId="urn:microsoft.com/office/officeart/2005/8/layout/hierarchy1"/>
    <dgm:cxn modelId="{AD12182E-ACA4-4849-A713-7BF8593E2B1A}" type="presOf" srcId="{BF7E736F-6546-584D-9156-3CD23AEBB46D}" destId="{7134F9FD-5E66-6844-A538-8F42E8B33A32}" srcOrd="0" destOrd="0" presId="urn:microsoft.com/office/officeart/2005/8/layout/hierarchy1"/>
    <dgm:cxn modelId="{C0158737-F4D5-AE43-90EF-1AEE6817D51C}" type="presOf" srcId="{E74EECEE-65F0-E241-83CC-FB01D52015C7}" destId="{2643EC93-7D48-5144-87AF-EB858A6B6431}"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AC9D0144-47C9-FA4D-BE87-F427F24653B0}" type="presOf" srcId="{7C2196FF-39C8-E140-B37A-13AC3B7711A2}" destId="{DC38F41A-7026-F74C-AC4B-78ED7376BF67}"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62D24259-E22D-E442-9207-5D6C14CF2780}" srcId="{E51C8DE6-BE3D-CA47-832C-A3DBDB57C472}" destId="{ED28E4C6-50E3-B742-9E76-FF0C9B1AFE75}" srcOrd="0" destOrd="0" parTransId="{790CC5E7-EBE8-EE47-814E-DDFB6563CF62}" sibTransId="{1D705BA5-7361-E84E-8662-96FBA0A59419}"/>
    <dgm:cxn modelId="{5E9ED15C-E641-1847-808B-9B6FDDE3F30C}" srcId="{B1C00FE2-E675-F241-B8B5-CB3484196D43}" destId="{17B91373-4AA7-984A-800B-F0F814C964AA}" srcOrd="0" destOrd="0" parTransId="{08C813BA-9A73-3149-AA1A-D20F8F27A2F2}" sibTransId="{6D1D04D7-5AEF-6149-A956-8B77A56DC5B1}"/>
    <dgm:cxn modelId="{110A2771-442D-A04E-8420-1199E1A09BBD}" type="presOf" srcId="{B67C3CE5-CF88-2546-A775-40C9C279EB36}" destId="{BB51A060-E74F-BA43-988A-F74B2DB43A08}" srcOrd="0" destOrd="0" presId="urn:microsoft.com/office/officeart/2005/8/layout/hierarchy1"/>
    <dgm:cxn modelId="{EE81858A-6223-3A4B-8511-24124C684A42}" type="presOf" srcId="{790CC5E7-EBE8-EE47-814E-DDFB6563CF62}" destId="{0AEDDD63-D148-C04E-AE73-900A9CB76940}"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3F188ECC-B2B7-6F43-94FD-8178C2D5860B}" type="presOf" srcId="{FAA0F2C6-C41B-964C-92B1-8515E277C50C}" destId="{44366298-FD9B-5A4A-9783-59C231A2AEE2}"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F07D23E3-1927-E742-A6DF-14035AD5F2A7}" type="presOf" srcId="{918D2150-EAA7-B84E-B1F6-92CA50A8FB72}" destId="{7336A106-E8E5-7842-B744-5DA305419486}" srcOrd="0" destOrd="0" presId="urn:microsoft.com/office/officeart/2005/8/layout/hierarchy1"/>
    <dgm:cxn modelId="{F20883EE-6FC6-B643-8B18-8A120FE0337B}" type="presOf" srcId="{B5C9E825-14F4-724A-B515-C09AA5EFB617}" destId="{BAF7092A-AE27-DE44-9782-177693E2CA5C}" srcOrd="0" destOrd="0" presId="urn:microsoft.com/office/officeart/2005/8/layout/hierarchy1"/>
    <dgm:cxn modelId="{3DC2F1F0-5877-0A47-89F6-9C8BDECCA003}" srcId="{385A3E21-C52E-0B48-9C02-87C94DE86B5C}" destId="{B5C9E825-14F4-724A-B515-C09AA5EFB617}" srcOrd="0" destOrd="0" parTransId="{E74EECEE-65F0-E241-83CC-FB01D52015C7}" sibTransId="{F4077039-4200-3342-88FC-0DC8F7E3DC38}"/>
    <dgm:cxn modelId="{13B091F8-E181-A14A-B8AF-751C554817D0}" type="presOf" srcId="{E9DC148B-85D3-3B4E-B8EB-6B25518CC616}" destId="{4C89960E-E5D9-D046-8D4B-DD02582B7D3A}" srcOrd="0" destOrd="0" presId="urn:microsoft.com/office/officeart/2005/8/layout/hierarchy1"/>
    <dgm:cxn modelId="{016329F9-F4E4-B744-89EF-7117FD1FB5FB}" type="presOf" srcId="{E51C8DE6-BE3D-CA47-832C-A3DBDB57C472}" destId="{350E5B82-958A-1F4B-AE37-5BE92D52A0F0}"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a:t>Similar to the use of an assembly line in a manufacturing plant</a:t>
          </a:r>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a:t>New inputs are accepted at one end before previously accepted inputs appear as outputs at the other end</a:t>
          </a:r>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a:t>To apply this concept to instruction execution we must recognize that an instruction has a number of stages</a:t>
          </a:r>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pt>
    <dgm:pt modelId="{E19B2F7D-2FE7-D940-A78C-16267BBAB00A}" type="pres">
      <dgm:prSet presAssocID="{BFD61676-2F7A-6E43-8AD0-DD73FCC8C303}" presName="arrow" presStyleLbl="bgShp" presStyleIdx="0" presStyleCnt="1"/>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3C0E712C-F3D4-924A-8526-2887DE60EE91}" srcId="{BFD61676-2F7A-6E43-8AD0-DD73FCC8C303}" destId="{B3686828-8DD5-134B-8439-580CA571A2FC}" srcOrd="0" destOrd="0" parTransId="{8D069C29-107E-3A4C-A3C0-E62754B6580F}" sibTransId="{6D4A2CCF-4277-B04E-B0C5-7E0845B8A0D5}"/>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6FAB3283-0E21-244F-BF9C-D42BCB7F3DC0}" type="presOf" srcId="{B3686828-8DD5-134B-8439-580CA571A2FC}" destId="{3D797B7D-59B9-E544-A302-0B69B45F05BD}" srcOrd="0" destOrd="0" presId="urn:microsoft.com/office/officeart/2005/8/layout/hProcess11"/>
    <dgm:cxn modelId="{206E8B93-287C-4140-8E86-F1A7B9AE1A85}" type="presOf" srcId="{83CF20B9-8DD2-F842-9793-B559974FE8AA}" destId="{DD86D1A7-993C-7244-8C6E-441273AA777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41B254BF-644D-904F-B6D6-A31D184E6B66}" type="presOf" srcId="{BFD61676-2F7A-6E43-8AD0-DD73FCC8C303}" destId="{6D1F4806-34FC-614B-91B7-25C9893F14A7}"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a:t>Occur when the pipeline, or some portion of the pipeline, must stall because conditions do not permit continued execution</a:t>
          </a:r>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a:t>Also referred to as a </a:t>
          </a:r>
          <a:r>
            <a:rPr lang="en-GB" i="1" dirty="0"/>
            <a:t>pipeline bubble</a:t>
          </a:r>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a:t>There are three types of hazards:</a:t>
          </a:r>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a:t>Resource</a:t>
          </a:r>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a:t>Data</a:t>
          </a:r>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a:t>Control</a:t>
          </a:r>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E3C19C07-3038-0243-9B75-9220B3F3F171}" type="presOf" srcId="{2E2A47DB-A594-3F48-B13B-DD5C834FD3F3}" destId="{0E2A96DD-9A2D-304B-A545-DFFD197A19FD}" srcOrd="0" destOrd="2"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868B883F-CEC1-E54A-B0C9-2363C31CB29C}" srcId="{7288C513-9138-634A-A59D-8621AF5DB1B2}" destId="{2E2A47DB-A594-3F48-B13B-DD5C834FD3F3}" srcOrd="1" destOrd="0" parTransId="{51982D76-486E-3E4D-8947-9E8F80A75F95}" sibTransId="{3B385EEF-F5ED-1D4E-9AA5-DC7D0AEB5651}"/>
    <dgm:cxn modelId="{9333F340-43C9-2040-A76F-E60C6D357432}" srcId="{1F5AAC0A-6843-6C4D-9F1E-557CCB6D79CE}" destId="{AA2E0C0A-AD41-C941-B906-FA1E246739DF}" srcOrd="0" destOrd="0" parTransId="{D82015F7-94D6-0D49-8422-19C3F5C27B17}" sibTransId="{7C642CD6-87FB-274F-A2E3-F7715ACB8EB1}"/>
    <dgm:cxn modelId="{6C119255-4DC0-3D4B-8677-350C3F273889}" type="presOf" srcId="{6A26042E-C4EF-F847-88DD-22568E0807F6}" destId="{5B43A04A-5B4D-FC49-9C8C-79D55B45C474}"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9E94075E-334E-854A-B40B-4402931D7DAC}" srcId="{7288C513-9138-634A-A59D-8621AF5DB1B2}" destId="{27090480-E7F0-3548-A1FA-23A174051EBA}" srcOrd="0" destOrd="0" parTransId="{8A18D0EF-0E04-6644-850C-002090E53B33}" sibTransId="{DBA2C1EF-8EB7-874E-9F11-54F476C4FDDD}"/>
    <dgm:cxn modelId="{3F789687-66FF-8943-8792-A9C996C5AB66}" type="presOf" srcId="{AA2E0C0A-AD41-C941-B906-FA1E246739DF}" destId="{95FBECC7-0BDA-F64E-BF06-D65A00F03C43}" srcOrd="0" destOrd="0" presId="urn:microsoft.com/office/officeart/2005/8/layout/hProcess11"/>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AC9B7B3-61AB-2D4D-A887-56A9C8B7A8B9}" type="presOf" srcId="{1F5AAC0A-6843-6C4D-9F1E-557CCB6D79CE}" destId="{8F45EA0E-0BD7-C54E-BA84-A9056AE0C297}" srcOrd="0" destOrd="0" presId="urn:microsoft.com/office/officeart/2005/8/layout/hProcess11"/>
    <dgm:cxn modelId="{AA6AB4BE-0CB3-9743-BA8C-9D7F941E0E4F}" type="presOf" srcId="{7288C513-9138-634A-A59D-8621AF5DB1B2}" destId="{0E2A96DD-9A2D-304B-A545-DFFD197A19FD}" srcOrd="0" destOrd="0" presId="urn:microsoft.com/office/officeart/2005/8/layout/hProcess11"/>
    <dgm:cxn modelId="{9A9992E6-E716-C34F-81B2-E3B454651377}" type="presOf" srcId="{93F518CC-11E2-A04A-A832-5C248A47BBB2}" destId="{0E2A96DD-9A2D-304B-A545-DFFD197A19FD}" srcOrd="0" destOrd="3" presId="urn:microsoft.com/office/officeart/2005/8/layout/hProcess11"/>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dirty="0">
              <a:solidFill>
                <a:srgbClr val="FF0000"/>
              </a:solidFill>
            </a:rPr>
            <a:t>A simple pipeline suffers a penalty for a branch instruction because it must choose one of two instructions to fetch next and may make the wrong choice</a:t>
          </a: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dirty="0">
              <a:solidFill>
                <a:schemeClr val="accent2"/>
              </a:solidFill>
            </a:rPr>
            <a:t>A brute-force approach is to replicate the initial portions of the pipeline and allow the pipeline to fetch both instructions, making use of two streams. IBM 370/168, IBM3033</a:t>
          </a: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pt>
    <dgm:pt modelId="{2A056B70-8C0D-AA46-93AB-AF93A7CCD662}" type="pres">
      <dgm:prSet presAssocID="{5A3AEB8B-595F-1E45-9F85-8D83834C2EEC}" presName="dummyMaxCanvas" presStyleCnt="0">
        <dgm:presLayoutVars/>
      </dgm:prSet>
      <dgm:spPr/>
    </dgm:pt>
    <dgm:pt modelId="{457F6F8A-0906-674E-AFD4-200239B477D8}" type="pres">
      <dgm:prSet presAssocID="{5A3AEB8B-595F-1E45-9F85-8D83834C2EEC}" presName="ThreeNodes_1" presStyleLbl="node1" presStyleIdx="0" presStyleCnt="3">
        <dgm:presLayoutVars>
          <dgm:bulletEnabled val="1"/>
        </dgm:presLayoutVars>
      </dgm:prSet>
      <dgm:spPr/>
    </dgm:pt>
    <dgm:pt modelId="{161F44EF-0492-E941-886C-60773EAAC415}" type="pres">
      <dgm:prSet presAssocID="{5A3AEB8B-595F-1E45-9F85-8D83834C2EEC}" presName="ThreeNodes_2" presStyleLbl="node1" presStyleIdx="1" presStyleCnt="3">
        <dgm:presLayoutVars>
          <dgm:bulletEnabled val="1"/>
        </dgm:presLayoutVars>
      </dgm:prSet>
      <dgm:spPr/>
    </dgm:pt>
    <dgm:pt modelId="{B1F79EE3-7A7D-C44F-9D34-BEFD90CE1B1A}" type="pres">
      <dgm:prSet presAssocID="{5A3AEB8B-595F-1E45-9F85-8D83834C2EEC}" presName="ThreeNodes_3" presStyleLbl="node1" presStyleIdx="2" presStyleCnt="3">
        <dgm:presLayoutVars>
          <dgm:bulletEnabled val="1"/>
        </dgm:presLayoutVars>
      </dgm:prSet>
      <dgm:spPr/>
    </dgm:pt>
    <dgm:pt modelId="{3ED912AA-9F9D-CD47-B60C-545F31A5E796}" type="pres">
      <dgm:prSet presAssocID="{5A3AEB8B-595F-1E45-9F85-8D83834C2EEC}" presName="ThreeConn_1-2" presStyleLbl="fgAccFollowNode1" presStyleIdx="0" presStyleCnt="2">
        <dgm:presLayoutVars>
          <dgm:bulletEnabled val="1"/>
        </dgm:presLayoutVars>
      </dgm:prSet>
      <dgm:spPr/>
    </dgm:pt>
    <dgm:pt modelId="{0D29E717-2597-8D46-AD2C-467DADE43F0B}" type="pres">
      <dgm:prSet presAssocID="{5A3AEB8B-595F-1E45-9F85-8D83834C2EEC}" presName="ThreeConn_2-3" presStyleLbl="fgAccFollowNode1" presStyleIdx="1" presStyleCnt="2">
        <dgm:presLayoutVars>
          <dgm:bulletEnabled val="1"/>
        </dgm:presLayoutVars>
      </dgm:prSet>
      <dgm:spPr/>
    </dgm:pt>
    <dgm:pt modelId="{33977D92-97FB-F544-BA82-DF14FC65451D}" type="pres">
      <dgm:prSet presAssocID="{5A3AEB8B-595F-1E45-9F85-8D83834C2EEC}" presName="ThreeNodes_1_text" presStyleLbl="node1" presStyleIdx="2" presStyleCnt="3">
        <dgm:presLayoutVars>
          <dgm:bulletEnabled val="1"/>
        </dgm:presLayoutVars>
      </dgm:prSet>
      <dgm:spPr/>
    </dgm:pt>
    <dgm:pt modelId="{5060755F-F956-E84A-87B1-21AF6D18324A}" type="pres">
      <dgm:prSet presAssocID="{5A3AEB8B-595F-1E45-9F85-8D83834C2EEC}" presName="ThreeNodes_2_text" presStyleLbl="node1" presStyleIdx="2" presStyleCnt="3">
        <dgm:presLayoutVars>
          <dgm:bulletEnabled val="1"/>
        </dgm:presLayoutVars>
      </dgm:prSet>
      <dgm:spPr/>
    </dgm:pt>
    <dgm:pt modelId="{892E51B9-018D-B04E-8548-45EC799DD941}" type="pres">
      <dgm:prSet presAssocID="{5A3AEB8B-595F-1E45-9F85-8D83834C2EEC}" presName="ThreeNodes_3_text" presStyleLbl="node1" presStyleIdx="2" presStyleCnt="3">
        <dgm:presLayoutVars>
          <dgm:bulletEnabled val="1"/>
        </dgm:presLayoutVars>
      </dgm:prSet>
      <dgm:spPr/>
    </dgm:pt>
  </dgm:ptLst>
  <dgm:cxnLst>
    <dgm:cxn modelId="{DB4AB602-8F11-6E4C-93DE-8FA998647EDB}" srcId="{F7C28206-C5DF-2E47-B879-DA4DA558AFBC}" destId="{50B1BE64-80BA-2149-98EE-DB65FA243F0F}" srcOrd="0" destOrd="0" parTransId="{F098B388-47A0-084F-9F61-6CEF8003BE88}" sibTransId="{607F8CFC-31F1-1C4D-B637-17C7B2367361}"/>
    <dgm:cxn modelId="{22CF3405-314C-1748-8786-73074980FD48}" type="presOf" srcId="{50B1BE64-80BA-2149-98EE-DB65FA243F0F}" destId="{B1F79EE3-7A7D-C44F-9D34-BEFD90CE1B1A}" srcOrd="0" destOrd="1" presId="urn:microsoft.com/office/officeart/2005/8/layout/vProcess5"/>
    <dgm:cxn modelId="{BF5CEF2E-3455-6241-8B4E-D0E7E2FA027C}" type="presOf" srcId="{2312EE13-3DD8-BD42-816C-78C8111CAF08}" destId="{33977D92-97FB-F544-BA82-DF14FC65451D}" srcOrd="1"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C69DD23F-76B1-D548-BC86-727F45843D8D}" type="presOf" srcId="{F7C28206-C5DF-2E47-B879-DA4DA558AFBC}" destId="{892E51B9-018D-B04E-8548-45EC799DD941}" srcOrd="1" destOrd="0" presId="urn:microsoft.com/office/officeart/2005/8/layout/vProcess5"/>
    <dgm:cxn modelId="{FCC09654-52AE-F449-B614-A114D3D21642}" type="presOf" srcId="{50B1BE64-80BA-2149-98EE-DB65FA243F0F}" destId="{892E51B9-018D-B04E-8548-45EC799DD941}" srcOrd="1" destOrd="1" presId="urn:microsoft.com/office/officeart/2005/8/layout/vProcess5"/>
    <dgm:cxn modelId="{B8AF225D-AB6F-0943-920F-DFFED2368EFD}" type="presOf" srcId="{2EB7D3ED-9D99-4645-995D-BC872FF6B808}" destId="{3ED912AA-9F9D-CD47-B60C-545F31A5E796}" srcOrd="0" destOrd="0" presId="urn:microsoft.com/office/officeart/2005/8/layout/vProcess5"/>
    <dgm:cxn modelId="{34D61F61-B777-F145-A300-2186E10A3C3C}" type="presOf" srcId="{F7C28206-C5DF-2E47-B879-DA4DA558AFBC}" destId="{B1F79EE3-7A7D-C44F-9D34-BEFD90CE1B1A}" srcOrd="0" destOrd="0" presId="urn:microsoft.com/office/officeart/2005/8/layout/vProcess5"/>
    <dgm:cxn modelId="{31D4057F-DECC-A649-8EC7-44BA1AAE81C9}" srcId="{5A3AEB8B-595F-1E45-9F85-8D83834C2EEC}" destId="{F7C28206-C5DF-2E47-B879-DA4DA558AFBC}" srcOrd="2" destOrd="0" parTransId="{2A906F2A-D4B8-B948-9C09-98FB1BC4956E}" sibTransId="{2BC02C87-370F-BA40-B3D1-702AD1F5B821}"/>
    <dgm:cxn modelId="{64A30083-FB6F-EE4E-9401-E0274AA4F799}" type="presOf" srcId="{605E9185-7A87-CB49-B2C2-6F255D69FCBC}" destId="{892E51B9-018D-B04E-8548-45EC799DD941}" srcOrd="1" destOrd="2" presId="urn:microsoft.com/office/officeart/2005/8/layout/vProcess5"/>
    <dgm:cxn modelId="{3E84239F-9433-A748-9F8C-8687C7A6BE22}" type="presOf" srcId="{39978387-B0D6-D84E-AA46-3A520135027A}" destId="{5060755F-F956-E84A-87B1-21AF6D18324A}" srcOrd="1" destOrd="0" presId="urn:microsoft.com/office/officeart/2005/8/layout/vProcess5"/>
    <dgm:cxn modelId="{89698EA8-AEBA-9A42-829A-E929A794355D}" srcId="{5A3AEB8B-595F-1E45-9F85-8D83834C2EEC}" destId="{39978387-B0D6-D84E-AA46-3A520135027A}" srcOrd="1" destOrd="0" parTransId="{2BA8EECC-307C-C740-9FA7-7B595E287B75}" sibTransId="{393AAF2D-8EA2-4C4B-8FFA-9F98A6AABF66}"/>
    <dgm:cxn modelId="{218040B3-A014-0D4C-AC57-BC901C0185D4}" type="presOf" srcId="{39978387-B0D6-D84E-AA46-3A520135027A}" destId="{161F44EF-0492-E941-886C-60773EAAC415}" srcOrd="0" destOrd="0" presId="urn:microsoft.com/office/officeart/2005/8/layout/vProcess5"/>
    <dgm:cxn modelId="{67B1F1BB-9F66-A648-841F-C4B896E89E1C}" type="presOf" srcId="{2312EE13-3DD8-BD42-816C-78C8111CAF08}" destId="{457F6F8A-0906-674E-AFD4-200239B477D8}" srcOrd="0" destOrd="0" presId="urn:microsoft.com/office/officeart/2005/8/layout/vProcess5"/>
    <dgm:cxn modelId="{FEA3D3C4-6864-5548-9CC3-E8F51200DC9A}" type="presOf" srcId="{393AAF2D-8EA2-4C4B-8FFA-9F98A6AABF66}" destId="{0D29E717-2597-8D46-AD2C-467DADE43F0B}" srcOrd="0" destOrd="0"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898F04E6-7119-EE4A-8E7A-B5DD09D4DAC5}" type="presOf" srcId="{5A3AEB8B-595F-1E45-9F85-8D83834C2EEC}" destId="{6FDFFF18-36D5-5D4F-B0AE-F276F8B05AAD}" srcOrd="0" destOrd="0" presId="urn:microsoft.com/office/officeart/2005/8/layout/vProcess5"/>
    <dgm:cxn modelId="{561E47F7-8D51-C34B-8385-D892E663771D}" type="presOf" srcId="{605E9185-7A87-CB49-B2C2-6F255D69FCBC}" destId="{B1F79EE3-7A7D-C44F-9D34-BEFD90CE1B1A}" srcOrd="0" destOrd="2" presId="urn:microsoft.com/office/officeart/2005/8/layout/vProcess5"/>
    <dgm:cxn modelId="{5AA3BCEA-785F-A745-94FF-B50B59B9044E}" type="presParOf" srcId="{6FDFFF18-36D5-5D4F-B0AE-F276F8B05AAD}" destId="{2A056B70-8C0D-AA46-93AB-AF93A7CCD662}" srcOrd="0" destOrd="0" presId="urn:microsoft.com/office/officeart/2005/8/layout/vProcess5"/>
    <dgm:cxn modelId="{52766C5D-4C79-2741-8C32-6CB844225423}" type="presParOf" srcId="{6FDFFF18-36D5-5D4F-B0AE-F276F8B05AAD}" destId="{457F6F8A-0906-674E-AFD4-200239B477D8}" srcOrd="1" destOrd="0" presId="urn:microsoft.com/office/officeart/2005/8/layout/vProcess5"/>
    <dgm:cxn modelId="{D79A178F-2D7D-344D-BF2E-F6DA30731FD7}" type="presParOf" srcId="{6FDFFF18-36D5-5D4F-B0AE-F276F8B05AAD}" destId="{161F44EF-0492-E941-886C-60773EAAC415}" srcOrd="2" destOrd="0" presId="urn:microsoft.com/office/officeart/2005/8/layout/vProcess5"/>
    <dgm:cxn modelId="{90971178-1472-2845-A0C4-CCD05A23620B}" type="presParOf" srcId="{6FDFFF18-36D5-5D4F-B0AE-F276F8B05AAD}" destId="{B1F79EE3-7A7D-C44F-9D34-BEFD90CE1B1A}" srcOrd="3" destOrd="0" presId="urn:microsoft.com/office/officeart/2005/8/layout/vProcess5"/>
    <dgm:cxn modelId="{FF0228CC-5D3B-9A4F-A532-953520653E85}" type="presParOf" srcId="{6FDFFF18-36D5-5D4F-B0AE-F276F8B05AAD}" destId="{3ED912AA-9F9D-CD47-B60C-545F31A5E796}" srcOrd="4" destOrd="0" presId="urn:microsoft.com/office/officeart/2005/8/layout/vProcess5"/>
    <dgm:cxn modelId="{16656F02-45F6-6E46-AB86-CA076B3814D0}" type="presParOf" srcId="{6FDFFF18-36D5-5D4F-B0AE-F276F8B05AAD}" destId="{0D29E717-2597-8D46-AD2C-467DADE43F0B}" srcOrd="5" destOrd="0" presId="urn:microsoft.com/office/officeart/2005/8/layout/vProcess5"/>
    <dgm:cxn modelId="{1E853DD1-F2C4-A942-8A4E-058A81790930}" type="presParOf" srcId="{6FDFFF18-36D5-5D4F-B0AE-F276F8B05AAD}" destId="{33977D92-97FB-F544-BA82-DF14FC65451D}" srcOrd="6" destOrd="0" presId="urn:microsoft.com/office/officeart/2005/8/layout/vProcess5"/>
    <dgm:cxn modelId="{03D99DB8-7575-9645-BAC9-5E5F338DC557}" type="presParOf" srcId="{6FDFFF18-36D5-5D4F-B0AE-F276F8B05AAD}" destId="{5060755F-F956-E84A-87B1-21AF6D18324A}" srcOrd="7" destOrd="0" presId="urn:microsoft.com/office/officeart/2005/8/layout/vProcess5"/>
    <dgm:cxn modelId="{2CDCA8C7-B6A9-3F40-AC28-F97BF763C468}"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85C84A-E5F5-3A41-9F5F-AC27C1D4EE55}" type="doc">
      <dgm:prSet loTypeId="urn:microsoft.com/office/officeart/2005/8/layout/process4" loCatId="process" qsTypeId="urn:microsoft.com/office/officeart/2005/8/quickstyle/3D3" qsCatId="3D" csTypeId="urn:microsoft.com/office/officeart/2005/8/colors/colorful3" csCatId="colorful"/>
      <dgm:spPr/>
      <dgm:t>
        <a:bodyPr/>
        <a:lstStyle/>
        <a:p>
          <a:endParaRPr lang="en-US"/>
        </a:p>
      </dgm:t>
    </dgm:pt>
    <dgm:pt modelId="{8CB7D1A7-D135-BF4D-AAEA-D203A671227C}">
      <dgm:prSet/>
      <dgm:spPr/>
      <dgm:t>
        <a:bodyPr/>
        <a:lstStyle/>
        <a:p>
          <a:pPr rtl="0"/>
          <a:r>
            <a:rPr lang="en-GB"/>
            <a:t>Fetch</a:t>
          </a:r>
        </a:p>
      </dgm:t>
    </dgm:pt>
    <dgm:pt modelId="{8BD0A86A-7E79-5444-B7C6-2FDB26BA9AAE}" type="parTrans" cxnId="{262B09E0-F9BA-B44A-AE53-F706DAEC4FB8}">
      <dgm:prSet/>
      <dgm:spPr/>
      <dgm:t>
        <a:bodyPr/>
        <a:lstStyle/>
        <a:p>
          <a:endParaRPr lang="en-US"/>
        </a:p>
      </dgm:t>
    </dgm:pt>
    <dgm:pt modelId="{EA6BE41C-A630-7B44-8272-11E91B465E62}" type="sibTrans" cxnId="{262B09E0-F9BA-B44A-AE53-F706DAEC4FB8}">
      <dgm:prSet/>
      <dgm:spPr/>
      <dgm:t>
        <a:bodyPr/>
        <a:lstStyle/>
        <a:p>
          <a:endParaRPr lang="en-US"/>
        </a:p>
      </dgm:t>
    </dgm:pt>
    <dgm:pt modelId="{589603AB-A285-394E-AFED-C17ECA6B2D17}">
      <dgm:prSet/>
      <dgm:spPr/>
      <dgm:t>
        <a:bodyPr/>
        <a:lstStyle/>
        <a:p>
          <a:pPr rtl="0"/>
          <a:r>
            <a:rPr lang="en-GB"/>
            <a:t>Objective is to fill the prefetch buffers with new data as soon as the old data have been consumed by the instruction decoder</a:t>
          </a:r>
        </a:p>
      </dgm:t>
    </dgm:pt>
    <dgm:pt modelId="{322B68CD-E98E-D44C-A394-F455EEDFB8D3}" type="parTrans" cxnId="{2A8613AF-2982-CF46-B4ED-D4923115A5EC}">
      <dgm:prSet/>
      <dgm:spPr/>
      <dgm:t>
        <a:bodyPr/>
        <a:lstStyle/>
        <a:p>
          <a:endParaRPr lang="en-US"/>
        </a:p>
      </dgm:t>
    </dgm:pt>
    <dgm:pt modelId="{9C823A49-D0A9-2945-8267-6CC8371CD4E2}" type="sibTrans" cxnId="{2A8613AF-2982-CF46-B4ED-D4923115A5EC}">
      <dgm:prSet/>
      <dgm:spPr/>
      <dgm:t>
        <a:bodyPr/>
        <a:lstStyle/>
        <a:p>
          <a:endParaRPr lang="en-US"/>
        </a:p>
      </dgm:t>
    </dgm:pt>
    <dgm:pt modelId="{5D23B203-7EF5-2B48-B366-D785D9A788AF}">
      <dgm:prSet/>
      <dgm:spPr/>
      <dgm:t>
        <a:bodyPr/>
        <a:lstStyle/>
        <a:p>
          <a:pPr rtl="0"/>
          <a:r>
            <a:rPr lang="en-GB"/>
            <a:t>Operates independently of the other stages to keep the prefetch buffers full</a:t>
          </a:r>
        </a:p>
      </dgm:t>
    </dgm:pt>
    <dgm:pt modelId="{A5C585F6-28C3-E74A-BC19-1A4C39B353A4}" type="parTrans" cxnId="{B86FBE96-E386-4940-BAA2-DAFC245438FC}">
      <dgm:prSet/>
      <dgm:spPr/>
      <dgm:t>
        <a:bodyPr/>
        <a:lstStyle/>
        <a:p>
          <a:endParaRPr lang="en-US"/>
        </a:p>
      </dgm:t>
    </dgm:pt>
    <dgm:pt modelId="{C827D877-48B5-9043-9C22-CA35708494B1}" type="sibTrans" cxnId="{B86FBE96-E386-4940-BAA2-DAFC245438FC}">
      <dgm:prSet/>
      <dgm:spPr/>
      <dgm:t>
        <a:bodyPr/>
        <a:lstStyle/>
        <a:p>
          <a:endParaRPr lang="en-US"/>
        </a:p>
      </dgm:t>
    </dgm:pt>
    <dgm:pt modelId="{843BA61E-7D3F-C84F-A2B0-576C2512FD7D}">
      <dgm:prSet/>
      <dgm:spPr/>
      <dgm:t>
        <a:bodyPr/>
        <a:lstStyle/>
        <a:p>
          <a:pPr rtl="0"/>
          <a:r>
            <a:rPr lang="en-GB"/>
            <a:t>Decode stage 1</a:t>
          </a:r>
        </a:p>
      </dgm:t>
    </dgm:pt>
    <dgm:pt modelId="{C850FBF3-5F07-D242-B78F-0CD1A9E695AE}" type="parTrans" cxnId="{5F3070D0-FFF0-0F44-ADE3-3FBF09994465}">
      <dgm:prSet/>
      <dgm:spPr/>
      <dgm:t>
        <a:bodyPr/>
        <a:lstStyle/>
        <a:p>
          <a:endParaRPr lang="en-US"/>
        </a:p>
      </dgm:t>
    </dgm:pt>
    <dgm:pt modelId="{D121255B-A1B6-B84F-A7D3-7BE1B7D4D20B}" type="sibTrans" cxnId="{5F3070D0-FFF0-0F44-ADE3-3FBF09994465}">
      <dgm:prSet/>
      <dgm:spPr/>
      <dgm:t>
        <a:bodyPr/>
        <a:lstStyle/>
        <a:p>
          <a:endParaRPr lang="en-US"/>
        </a:p>
      </dgm:t>
    </dgm:pt>
    <dgm:pt modelId="{E62F3FFF-10B3-FF4B-9C78-96651AE7337F}">
      <dgm:prSet/>
      <dgm:spPr/>
      <dgm:t>
        <a:bodyPr/>
        <a:lstStyle/>
        <a:p>
          <a:pPr rtl="0"/>
          <a:r>
            <a:rPr lang="en-GB"/>
            <a:t>All opcode and addressing-mode information is decoded in the D1 stage</a:t>
          </a:r>
        </a:p>
      </dgm:t>
    </dgm:pt>
    <dgm:pt modelId="{7AC2CB80-E549-8446-9763-51B55A5A45BE}" type="parTrans" cxnId="{6E4D85CD-5E7D-2C4D-8EF6-A31BB6665819}">
      <dgm:prSet/>
      <dgm:spPr/>
      <dgm:t>
        <a:bodyPr/>
        <a:lstStyle/>
        <a:p>
          <a:endParaRPr lang="en-US"/>
        </a:p>
      </dgm:t>
    </dgm:pt>
    <dgm:pt modelId="{872561F3-C30E-8349-B3AC-B51EEA96AE18}" type="sibTrans" cxnId="{6E4D85CD-5E7D-2C4D-8EF6-A31BB6665819}">
      <dgm:prSet/>
      <dgm:spPr/>
      <dgm:t>
        <a:bodyPr/>
        <a:lstStyle/>
        <a:p>
          <a:endParaRPr lang="en-US"/>
        </a:p>
      </dgm:t>
    </dgm:pt>
    <dgm:pt modelId="{30921778-804A-324E-8751-9A806FD2FC53}">
      <dgm:prSet/>
      <dgm:spPr/>
      <dgm:t>
        <a:bodyPr/>
        <a:lstStyle/>
        <a:p>
          <a:pPr rtl="0"/>
          <a:r>
            <a:rPr lang="en-GB"/>
            <a:t>3 bytes of instruction are passed to the D1 stage from the prefetch buffers</a:t>
          </a:r>
        </a:p>
      </dgm:t>
    </dgm:pt>
    <dgm:pt modelId="{B375C82C-ED30-7D49-99BE-1F8D20EB6937}" type="parTrans" cxnId="{F3E48F21-1BD8-F54B-8902-FBFF3C977702}">
      <dgm:prSet/>
      <dgm:spPr/>
      <dgm:t>
        <a:bodyPr/>
        <a:lstStyle/>
        <a:p>
          <a:endParaRPr lang="en-US"/>
        </a:p>
      </dgm:t>
    </dgm:pt>
    <dgm:pt modelId="{432A75C1-333B-E84A-A691-E33135925CE8}" type="sibTrans" cxnId="{F3E48F21-1BD8-F54B-8902-FBFF3C977702}">
      <dgm:prSet/>
      <dgm:spPr/>
      <dgm:t>
        <a:bodyPr/>
        <a:lstStyle/>
        <a:p>
          <a:endParaRPr lang="en-US"/>
        </a:p>
      </dgm:t>
    </dgm:pt>
    <dgm:pt modelId="{5017EDA6-EB71-7741-AA11-698F2727454B}">
      <dgm:prSet/>
      <dgm:spPr/>
      <dgm:t>
        <a:bodyPr/>
        <a:lstStyle/>
        <a:p>
          <a:pPr rtl="0"/>
          <a:r>
            <a:rPr lang="en-GB"/>
            <a:t>D1 decoder can then direct the D2 stage to capture the rest of the instruction</a:t>
          </a:r>
        </a:p>
      </dgm:t>
    </dgm:pt>
    <dgm:pt modelId="{320CF892-E7F5-6C46-96C2-365E6DE6ABCB}" type="parTrans" cxnId="{6B9C1B7A-3AF5-194E-A1A8-F7D8F18A9E28}">
      <dgm:prSet/>
      <dgm:spPr/>
      <dgm:t>
        <a:bodyPr/>
        <a:lstStyle/>
        <a:p>
          <a:endParaRPr lang="en-US"/>
        </a:p>
      </dgm:t>
    </dgm:pt>
    <dgm:pt modelId="{B6E7E68A-3CC2-5741-9540-C36D123C71FF}" type="sibTrans" cxnId="{6B9C1B7A-3AF5-194E-A1A8-F7D8F18A9E28}">
      <dgm:prSet/>
      <dgm:spPr/>
      <dgm:t>
        <a:bodyPr/>
        <a:lstStyle/>
        <a:p>
          <a:endParaRPr lang="en-US"/>
        </a:p>
      </dgm:t>
    </dgm:pt>
    <dgm:pt modelId="{24C6ABE2-2110-F647-A6BA-9AAE716A23AE}">
      <dgm:prSet/>
      <dgm:spPr/>
      <dgm:t>
        <a:bodyPr/>
        <a:lstStyle/>
        <a:p>
          <a:pPr rtl="0"/>
          <a:r>
            <a:rPr lang="en-GB"/>
            <a:t>Decode stage 2</a:t>
          </a:r>
        </a:p>
      </dgm:t>
    </dgm:pt>
    <dgm:pt modelId="{92E4C216-F7CD-F64C-ADAB-BEA527D63E05}" type="parTrans" cxnId="{60EF6050-DB2F-724F-96B7-276AA3DA615E}">
      <dgm:prSet/>
      <dgm:spPr/>
      <dgm:t>
        <a:bodyPr/>
        <a:lstStyle/>
        <a:p>
          <a:endParaRPr lang="en-US"/>
        </a:p>
      </dgm:t>
    </dgm:pt>
    <dgm:pt modelId="{D749398B-C184-6244-8E47-DFD1EFCA87FB}" type="sibTrans" cxnId="{60EF6050-DB2F-724F-96B7-276AA3DA615E}">
      <dgm:prSet/>
      <dgm:spPr/>
      <dgm:t>
        <a:bodyPr/>
        <a:lstStyle/>
        <a:p>
          <a:endParaRPr lang="en-US"/>
        </a:p>
      </dgm:t>
    </dgm:pt>
    <dgm:pt modelId="{72401490-A5DA-D14E-A560-EF66726187FD}">
      <dgm:prSet/>
      <dgm:spPr/>
      <dgm:t>
        <a:bodyPr/>
        <a:lstStyle/>
        <a:p>
          <a:pPr rtl="0"/>
          <a:r>
            <a:rPr lang="en-GB"/>
            <a:t>Expands each opcode into control signals for the ALU</a:t>
          </a:r>
        </a:p>
      </dgm:t>
    </dgm:pt>
    <dgm:pt modelId="{33BBC257-8B0F-CD4A-BDB6-4C58E2A95B13}" type="parTrans" cxnId="{857DCA6C-399A-314E-B3AA-462DF3863979}">
      <dgm:prSet/>
      <dgm:spPr/>
      <dgm:t>
        <a:bodyPr/>
        <a:lstStyle/>
        <a:p>
          <a:endParaRPr lang="en-US"/>
        </a:p>
      </dgm:t>
    </dgm:pt>
    <dgm:pt modelId="{09732D72-3E4E-9241-97B1-5261BA30496E}" type="sibTrans" cxnId="{857DCA6C-399A-314E-B3AA-462DF3863979}">
      <dgm:prSet/>
      <dgm:spPr/>
      <dgm:t>
        <a:bodyPr/>
        <a:lstStyle/>
        <a:p>
          <a:endParaRPr lang="en-US"/>
        </a:p>
      </dgm:t>
    </dgm:pt>
    <dgm:pt modelId="{9680B5DB-3E1A-6C40-BBA3-770769CE1445}">
      <dgm:prSet/>
      <dgm:spPr/>
      <dgm:t>
        <a:bodyPr/>
        <a:lstStyle/>
        <a:p>
          <a:pPr rtl="0"/>
          <a:r>
            <a:rPr lang="en-GB"/>
            <a:t>Also controls the computation of the more complex addressing modes</a:t>
          </a:r>
        </a:p>
      </dgm:t>
    </dgm:pt>
    <dgm:pt modelId="{DA0E61AD-DBE2-9643-ACAF-35F61AA95EE9}" type="parTrans" cxnId="{62D938E7-1465-9547-AC78-7C19AE7B57DE}">
      <dgm:prSet/>
      <dgm:spPr/>
      <dgm:t>
        <a:bodyPr/>
        <a:lstStyle/>
        <a:p>
          <a:endParaRPr lang="en-US"/>
        </a:p>
      </dgm:t>
    </dgm:pt>
    <dgm:pt modelId="{8D9340BF-2C9B-504D-A8F8-0ECA8B83DBF0}" type="sibTrans" cxnId="{62D938E7-1465-9547-AC78-7C19AE7B57DE}">
      <dgm:prSet/>
      <dgm:spPr/>
      <dgm:t>
        <a:bodyPr/>
        <a:lstStyle/>
        <a:p>
          <a:endParaRPr lang="en-US"/>
        </a:p>
      </dgm:t>
    </dgm:pt>
    <dgm:pt modelId="{89D7BDB2-8EE0-5E44-9D0D-DA4E1F1D8DF1}">
      <dgm:prSet/>
      <dgm:spPr/>
      <dgm:t>
        <a:bodyPr/>
        <a:lstStyle/>
        <a:p>
          <a:pPr rtl="0"/>
          <a:r>
            <a:rPr lang="en-GB"/>
            <a:t>Execute</a:t>
          </a:r>
        </a:p>
      </dgm:t>
    </dgm:pt>
    <dgm:pt modelId="{3006FBAE-534A-CD40-90CE-3A6C37B7995B}" type="parTrans" cxnId="{320B64A8-006E-0147-95F1-83C05761E8B9}">
      <dgm:prSet/>
      <dgm:spPr/>
      <dgm:t>
        <a:bodyPr/>
        <a:lstStyle/>
        <a:p>
          <a:endParaRPr lang="en-US"/>
        </a:p>
      </dgm:t>
    </dgm:pt>
    <dgm:pt modelId="{E63166DA-1CB5-F246-8D2B-ADC2F4850387}" type="sibTrans" cxnId="{320B64A8-006E-0147-95F1-83C05761E8B9}">
      <dgm:prSet/>
      <dgm:spPr/>
      <dgm:t>
        <a:bodyPr/>
        <a:lstStyle/>
        <a:p>
          <a:endParaRPr lang="en-US"/>
        </a:p>
      </dgm:t>
    </dgm:pt>
    <dgm:pt modelId="{C4B9E2AC-D8AF-E840-848B-E462825091A8}">
      <dgm:prSet/>
      <dgm:spPr/>
      <dgm:t>
        <a:bodyPr/>
        <a:lstStyle/>
        <a:p>
          <a:pPr rtl="0"/>
          <a:r>
            <a:rPr lang="en-GB"/>
            <a:t>Stage includes ALU operations, cache access, and register update</a:t>
          </a:r>
        </a:p>
      </dgm:t>
    </dgm:pt>
    <dgm:pt modelId="{2B7F55DB-AA4F-9B41-A762-8E0A2159D270}" type="parTrans" cxnId="{2F6D108B-63A0-8C4C-ACCC-2F7600CF6A56}">
      <dgm:prSet/>
      <dgm:spPr/>
      <dgm:t>
        <a:bodyPr/>
        <a:lstStyle/>
        <a:p>
          <a:endParaRPr lang="en-US"/>
        </a:p>
      </dgm:t>
    </dgm:pt>
    <dgm:pt modelId="{ED507F0B-74D1-624F-B04C-8FEF7C15A45F}" type="sibTrans" cxnId="{2F6D108B-63A0-8C4C-ACCC-2F7600CF6A56}">
      <dgm:prSet/>
      <dgm:spPr/>
      <dgm:t>
        <a:bodyPr/>
        <a:lstStyle/>
        <a:p>
          <a:endParaRPr lang="en-US"/>
        </a:p>
      </dgm:t>
    </dgm:pt>
    <dgm:pt modelId="{92A9CFB3-6211-604C-BA9B-820E09FAB85C}">
      <dgm:prSet/>
      <dgm:spPr/>
      <dgm:t>
        <a:bodyPr/>
        <a:lstStyle/>
        <a:p>
          <a:pPr rtl="0"/>
          <a:r>
            <a:rPr lang="en-GB"/>
            <a:t>Write back</a:t>
          </a:r>
        </a:p>
      </dgm:t>
    </dgm:pt>
    <dgm:pt modelId="{E5B64DAB-919B-F848-B3BB-42E02F516881}" type="parTrans" cxnId="{7CD1AC90-4B91-694F-8303-05E7F2E01015}">
      <dgm:prSet/>
      <dgm:spPr/>
      <dgm:t>
        <a:bodyPr/>
        <a:lstStyle/>
        <a:p>
          <a:endParaRPr lang="en-US"/>
        </a:p>
      </dgm:t>
    </dgm:pt>
    <dgm:pt modelId="{0609CE27-85DB-7B41-8A6A-A13954516E15}" type="sibTrans" cxnId="{7CD1AC90-4B91-694F-8303-05E7F2E01015}">
      <dgm:prSet/>
      <dgm:spPr/>
      <dgm:t>
        <a:bodyPr/>
        <a:lstStyle/>
        <a:p>
          <a:endParaRPr lang="en-US"/>
        </a:p>
      </dgm:t>
    </dgm:pt>
    <dgm:pt modelId="{D4EE6F57-B316-BC49-8E8C-1BFACC17F892}">
      <dgm:prSet/>
      <dgm:spPr/>
      <dgm:t>
        <a:bodyPr/>
        <a:lstStyle/>
        <a:p>
          <a:pPr rtl="0"/>
          <a:r>
            <a:rPr lang="en-GB"/>
            <a:t>Updates registers and status flags modified during the preceding execute stage</a:t>
          </a:r>
        </a:p>
      </dgm:t>
    </dgm:pt>
    <dgm:pt modelId="{370C6179-63F6-6148-BED1-780B15F56650}" type="parTrans" cxnId="{F0443D99-C7BD-A140-B267-B503CA224C1A}">
      <dgm:prSet/>
      <dgm:spPr/>
      <dgm:t>
        <a:bodyPr/>
        <a:lstStyle/>
        <a:p>
          <a:endParaRPr lang="en-US"/>
        </a:p>
      </dgm:t>
    </dgm:pt>
    <dgm:pt modelId="{EE2828EE-8C79-D046-8BA5-612764FDCFFB}" type="sibTrans" cxnId="{F0443D99-C7BD-A140-B267-B503CA224C1A}">
      <dgm:prSet/>
      <dgm:spPr/>
      <dgm:t>
        <a:bodyPr/>
        <a:lstStyle/>
        <a:p>
          <a:endParaRPr lang="en-US"/>
        </a:p>
      </dgm:t>
    </dgm:pt>
    <dgm:pt modelId="{C17D6A2C-360B-0B47-9402-D3C745092FC4}" type="pres">
      <dgm:prSet presAssocID="{BF85C84A-E5F5-3A41-9F5F-AC27C1D4EE55}" presName="Name0" presStyleCnt="0">
        <dgm:presLayoutVars>
          <dgm:dir/>
          <dgm:animLvl val="lvl"/>
          <dgm:resizeHandles val="exact"/>
        </dgm:presLayoutVars>
      </dgm:prSet>
      <dgm:spPr/>
    </dgm:pt>
    <dgm:pt modelId="{EA6DABDF-A844-EB45-BAB5-D6F4DEA6D01F}" type="pres">
      <dgm:prSet presAssocID="{92A9CFB3-6211-604C-BA9B-820E09FAB85C}" presName="boxAndChildren" presStyleCnt="0"/>
      <dgm:spPr/>
    </dgm:pt>
    <dgm:pt modelId="{289024DD-E6DD-E44D-9D59-0D76F8C2DF48}" type="pres">
      <dgm:prSet presAssocID="{92A9CFB3-6211-604C-BA9B-820E09FAB85C}" presName="parentTextBox" presStyleLbl="node1" presStyleIdx="0" presStyleCnt="5"/>
      <dgm:spPr/>
    </dgm:pt>
    <dgm:pt modelId="{6A1A5C5D-E876-A54A-A276-7916B59DDE7B}" type="pres">
      <dgm:prSet presAssocID="{92A9CFB3-6211-604C-BA9B-820E09FAB85C}" presName="entireBox" presStyleLbl="node1" presStyleIdx="0" presStyleCnt="5"/>
      <dgm:spPr/>
    </dgm:pt>
    <dgm:pt modelId="{668B9D5A-D731-7446-927D-628B106088A5}" type="pres">
      <dgm:prSet presAssocID="{92A9CFB3-6211-604C-BA9B-820E09FAB85C}" presName="descendantBox" presStyleCnt="0"/>
      <dgm:spPr/>
    </dgm:pt>
    <dgm:pt modelId="{934F4480-EF98-2D4C-9B83-D15690809056}" type="pres">
      <dgm:prSet presAssocID="{D4EE6F57-B316-BC49-8E8C-1BFACC17F892}" presName="childTextBox" presStyleLbl="fgAccFollowNode1" presStyleIdx="0" presStyleCnt="9">
        <dgm:presLayoutVars>
          <dgm:bulletEnabled val="1"/>
        </dgm:presLayoutVars>
      </dgm:prSet>
      <dgm:spPr/>
    </dgm:pt>
    <dgm:pt modelId="{8C0377E9-CC77-EC4B-BA09-E1AF0AFFCAFC}" type="pres">
      <dgm:prSet presAssocID="{E63166DA-1CB5-F246-8D2B-ADC2F4850387}" presName="sp" presStyleCnt="0"/>
      <dgm:spPr/>
    </dgm:pt>
    <dgm:pt modelId="{0D9A1043-0844-6B42-A15D-4BD8C433C5FE}" type="pres">
      <dgm:prSet presAssocID="{89D7BDB2-8EE0-5E44-9D0D-DA4E1F1D8DF1}" presName="arrowAndChildren" presStyleCnt="0"/>
      <dgm:spPr/>
    </dgm:pt>
    <dgm:pt modelId="{BB601536-BA29-E54E-A0E9-6D7B0CF894E4}" type="pres">
      <dgm:prSet presAssocID="{89D7BDB2-8EE0-5E44-9D0D-DA4E1F1D8DF1}" presName="parentTextArrow" presStyleLbl="node1" presStyleIdx="0" presStyleCnt="5"/>
      <dgm:spPr/>
    </dgm:pt>
    <dgm:pt modelId="{076C065E-D8E3-AC43-9F26-8D74FDDEE281}" type="pres">
      <dgm:prSet presAssocID="{89D7BDB2-8EE0-5E44-9D0D-DA4E1F1D8DF1}" presName="arrow" presStyleLbl="node1" presStyleIdx="1" presStyleCnt="5"/>
      <dgm:spPr/>
    </dgm:pt>
    <dgm:pt modelId="{EE37C080-4358-9543-9417-392157613AB9}" type="pres">
      <dgm:prSet presAssocID="{89D7BDB2-8EE0-5E44-9D0D-DA4E1F1D8DF1}" presName="descendantArrow" presStyleCnt="0"/>
      <dgm:spPr/>
    </dgm:pt>
    <dgm:pt modelId="{8D380DDE-D8A1-CA46-A6EA-E26248B08CA0}" type="pres">
      <dgm:prSet presAssocID="{C4B9E2AC-D8AF-E840-848B-E462825091A8}" presName="childTextArrow" presStyleLbl="fgAccFollowNode1" presStyleIdx="1" presStyleCnt="9">
        <dgm:presLayoutVars>
          <dgm:bulletEnabled val="1"/>
        </dgm:presLayoutVars>
      </dgm:prSet>
      <dgm:spPr/>
    </dgm:pt>
    <dgm:pt modelId="{DBC4B77A-E1D5-E740-A9EF-1D21F455E5AE}" type="pres">
      <dgm:prSet presAssocID="{D749398B-C184-6244-8E47-DFD1EFCA87FB}" presName="sp" presStyleCnt="0"/>
      <dgm:spPr/>
    </dgm:pt>
    <dgm:pt modelId="{4714A245-D030-F045-A9E7-AA0FE37DE911}" type="pres">
      <dgm:prSet presAssocID="{24C6ABE2-2110-F647-A6BA-9AAE716A23AE}" presName="arrowAndChildren" presStyleCnt="0"/>
      <dgm:spPr/>
    </dgm:pt>
    <dgm:pt modelId="{37DB57B1-C80C-0C44-AA7D-134BA0E548FE}" type="pres">
      <dgm:prSet presAssocID="{24C6ABE2-2110-F647-A6BA-9AAE716A23AE}" presName="parentTextArrow" presStyleLbl="node1" presStyleIdx="1" presStyleCnt="5"/>
      <dgm:spPr/>
    </dgm:pt>
    <dgm:pt modelId="{1F270C8F-950D-4746-ADF7-6E5479824A59}" type="pres">
      <dgm:prSet presAssocID="{24C6ABE2-2110-F647-A6BA-9AAE716A23AE}" presName="arrow" presStyleLbl="node1" presStyleIdx="2" presStyleCnt="5"/>
      <dgm:spPr/>
    </dgm:pt>
    <dgm:pt modelId="{9595F397-6B16-E147-9582-A2FF1C96EE8C}" type="pres">
      <dgm:prSet presAssocID="{24C6ABE2-2110-F647-A6BA-9AAE716A23AE}" presName="descendantArrow" presStyleCnt="0"/>
      <dgm:spPr/>
    </dgm:pt>
    <dgm:pt modelId="{D380F6F6-CF18-2345-A74F-FDE18796F575}" type="pres">
      <dgm:prSet presAssocID="{72401490-A5DA-D14E-A560-EF66726187FD}" presName="childTextArrow" presStyleLbl="fgAccFollowNode1" presStyleIdx="2" presStyleCnt="9">
        <dgm:presLayoutVars>
          <dgm:bulletEnabled val="1"/>
        </dgm:presLayoutVars>
      </dgm:prSet>
      <dgm:spPr/>
    </dgm:pt>
    <dgm:pt modelId="{E7F4D529-EE61-FA46-8C6C-3665849EB00A}" type="pres">
      <dgm:prSet presAssocID="{9680B5DB-3E1A-6C40-BBA3-770769CE1445}" presName="childTextArrow" presStyleLbl="fgAccFollowNode1" presStyleIdx="3" presStyleCnt="9">
        <dgm:presLayoutVars>
          <dgm:bulletEnabled val="1"/>
        </dgm:presLayoutVars>
      </dgm:prSet>
      <dgm:spPr/>
    </dgm:pt>
    <dgm:pt modelId="{AF7CB47D-EA9F-AB49-AD4B-195AE061A0AF}" type="pres">
      <dgm:prSet presAssocID="{D121255B-A1B6-B84F-A7D3-7BE1B7D4D20B}" presName="sp" presStyleCnt="0"/>
      <dgm:spPr/>
    </dgm:pt>
    <dgm:pt modelId="{87F18BDB-1171-A74C-AE38-0140DBC9AE21}" type="pres">
      <dgm:prSet presAssocID="{843BA61E-7D3F-C84F-A2B0-576C2512FD7D}" presName="arrowAndChildren" presStyleCnt="0"/>
      <dgm:spPr/>
    </dgm:pt>
    <dgm:pt modelId="{AD1EC417-B49E-2D48-8BA0-8C91F112FAA7}" type="pres">
      <dgm:prSet presAssocID="{843BA61E-7D3F-C84F-A2B0-576C2512FD7D}" presName="parentTextArrow" presStyleLbl="node1" presStyleIdx="2" presStyleCnt="5"/>
      <dgm:spPr/>
    </dgm:pt>
    <dgm:pt modelId="{5B26307B-A624-C24C-ACCD-2DDF84EAA60B}" type="pres">
      <dgm:prSet presAssocID="{843BA61E-7D3F-C84F-A2B0-576C2512FD7D}" presName="arrow" presStyleLbl="node1" presStyleIdx="3" presStyleCnt="5"/>
      <dgm:spPr/>
    </dgm:pt>
    <dgm:pt modelId="{AC85C532-A897-9D43-AF2B-A27640ADCBB0}" type="pres">
      <dgm:prSet presAssocID="{843BA61E-7D3F-C84F-A2B0-576C2512FD7D}" presName="descendantArrow" presStyleCnt="0"/>
      <dgm:spPr/>
    </dgm:pt>
    <dgm:pt modelId="{86710D97-7381-7643-8E6C-7CD89531582C}" type="pres">
      <dgm:prSet presAssocID="{E62F3FFF-10B3-FF4B-9C78-96651AE7337F}" presName="childTextArrow" presStyleLbl="fgAccFollowNode1" presStyleIdx="4" presStyleCnt="9">
        <dgm:presLayoutVars>
          <dgm:bulletEnabled val="1"/>
        </dgm:presLayoutVars>
      </dgm:prSet>
      <dgm:spPr/>
    </dgm:pt>
    <dgm:pt modelId="{981DC774-DE51-BE4F-B703-2CC713DF2309}" type="pres">
      <dgm:prSet presAssocID="{30921778-804A-324E-8751-9A806FD2FC53}" presName="childTextArrow" presStyleLbl="fgAccFollowNode1" presStyleIdx="5" presStyleCnt="9">
        <dgm:presLayoutVars>
          <dgm:bulletEnabled val="1"/>
        </dgm:presLayoutVars>
      </dgm:prSet>
      <dgm:spPr/>
    </dgm:pt>
    <dgm:pt modelId="{FC3D2DC0-4C36-2745-8697-9F32D22B9C2E}" type="pres">
      <dgm:prSet presAssocID="{5017EDA6-EB71-7741-AA11-698F2727454B}" presName="childTextArrow" presStyleLbl="fgAccFollowNode1" presStyleIdx="6" presStyleCnt="9">
        <dgm:presLayoutVars>
          <dgm:bulletEnabled val="1"/>
        </dgm:presLayoutVars>
      </dgm:prSet>
      <dgm:spPr/>
    </dgm:pt>
    <dgm:pt modelId="{67E6B979-C45B-094B-A020-D8FFA4816A9F}" type="pres">
      <dgm:prSet presAssocID="{EA6BE41C-A630-7B44-8272-11E91B465E62}" presName="sp" presStyleCnt="0"/>
      <dgm:spPr/>
    </dgm:pt>
    <dgm:pt modelId="{2697E330-7545-4842-BD82-05F119779EB5}" type="pres">
      <dgm:prSet presAssocID="{8CB7D1A7-D135-BF4D-AAEA-D203A671227C}" presName="arrowAndChildren" presStyleCnt="0"/>
      <dgm:spPr/>
    </dgm:pt>
    <dgm:pt modelId="{BA9C48DF-74FF-6F4C-B4D4-B33E426FCF5D}" type="pres">
      <dgm:prSet presAssocID="{8CB7D1A7-D135-BF4D-AAEA-D203A671227C}" presName="parentTextArrow" presStyleLbl="node1" presStyleIdx="3" presStyleCnt="5"/>
      <dgm:spPr/>
    </dgm:pt>
    <dgm:pt modelId="{EB857481-C7D6-2D4C-89EB-D1F54EFE4799}" type="pres">
      <dgm:prSet presAssocID="{8CB7D1A7-D135-BF4D-AAEA-D203A671227C}" presName="arrow" presStyleLbl="node1" presStyleIdx="4" presStyleCnt="5"/>
      <dgm:spPr/>
    </dgm:pt>
    <dgm:pt modelId="{745E780D-0CFE-9741-9AD7-B95239441AD6}" type="pres">
      <dgm:prSet presAssocID="{8CB7D1A7-D135-BF4D-AAEA-D203A671227C}" presName="descendantArrow" presStyleCnt="0"/>
      <dgm:spPr/>
    </dgm:pt>
    <dgm:pt modelId="{23616CED-90C6-0049-B429-C173A89B11C4}" type="pres">
      <dgm:prSet presAssocID="{589603AB-A285-394E-AFED-C17ECA6B2D17}" presName="childTextArrow" presStyleLbl="fgAccFollowNode1" presStyleIdx="7" presStyleCnt="9">
        <dgm:presLayoutVars>
          <dgm:bulletEnabled val="1"/>
        </dgm:presLayoutVars>
      </dgm:prSet>
      <dgm:spPr/>
    </dgm:pt>
    <dgm:pt modelId="{1D9CA8F7-9FAF-B443-9050-42C2FD4F26E6}" type="pres">
      <dgm:prSet presAssocID="{5D23B203-7EF5-2B48-B366-D785D9A788AF}" presName="childTextArrow" presStyleLbl="fgAccFollowNode1" presStyleIdx="8" presStyleCnt="9">
        <dgm:presLayoutVars>
          <dgm:bulletEnabled val="1"/>
        </dgm:presLayoutVars>
      </dgm:prSet>
      <dgm:spPr/>
    </dgm:pt>
  </dgm:ptLst>
  <dgm:cxnLst>
    <dgm:cxn modelId="{85F1010E-0FF8-3047-8E12-B7A1857B5B81}" type="presOf" srcId="{92A9CFB3-6211-604C-BA9B-820E09FAB85C}" destId="{289024DD-E6DD-E44D-9D59-0D76F8C2DF48}" srcOrd="0" destOrd="0" presId="urn:microsoft.com/office/officeart/2005/8/layout/process4"/>
    <dgm:cxn modelId="{D4B5E21C-607E-F448-A28F-5665DF708E4A}" type="presOf" srcId="{8CB7D1A7-D135-BF4D-AAEA-D203A671227C}" destId="{BA9C48DF-74FF-6F4C-B4D4-B33E426FCF5D}" srcOrd="0" destOrd="0" presId="urn:microsoft.com/office/officeart/2005/8/layout/process4"/>
    <dgm:cxn modelId="{F3E48F21-1BD8-F54B-8902-FBFF3C977702}" srcId="{843BA61E-7D3F-C84F-A2B0-576C2512FD7D}" destId="{30921778-804A-324E-8751-9A806FD2FC53}" srcOrd="1" destOrd="0" parTransId="{B375C82C-ED30-7D49-99BE-1F8D20EB6937}" sibTransId="{432A75C1-333B-E84A-A691-E33135925CE8}"/>
    <dgm:cxn modelId="{71667324-C9CE-2647-AF1B-9D60F688DB8C}" type="presOf" srcId="{92A9CFB3-6211-604C-BA9B-820E09FAB85C}" destId="{6A1A5C5D-E876-A54A-A276-7916B59DDE7B}" srcOrd="1" destOrd="0" presId="urn:microsoft.com/office/officeart/2005/8/layout/process4"/>
    <dgm:cxn modelId="{C9152038-0288-FA40-8C16-0BB80E8E422A}" type="presOf" srcId="{72401490-A5DA-D14E-A560-EF66726187FD}" destId="{D380F6F6-CF18-2345-A74F-FDE18796F575}" srcOrd="0" destOrd="0" presId="urn:microsoft.com/office/officeart/2005/8/layout/process4"/>
    <dgm:cxn modelId="{F6CED741-F179-0A44-9B01-61AD9D52E0F9}" type="presOf" srcId="{9680B5DB-3E1A-6C40-BBA3-770769CE1445}" destId="{E7F4D529-EE61-FA46-8C6C-3665849EB00A}" srcOrd="0" destOrd="0" presId="urn:microsoft.com/office/officeart/2005/8/layout/process4"/>
    <dgm:cxn modelId="{C4B9A147-0921-B148-82DD-17FA3FE93DB3}" type="presOf" srcId="{89D7BDB2-8EE0-5E44-9D0D-DA4E1F1D8DF1}" destId="{076C065E-D8E3-AC43-9F26-8D74FDDEE281}" srcOrd="1" destOrd="0" presId="urn:microsoft.com/office/officeart/2005/8/layout/process4"/>
    <dgm:cxn modelId="{91253A4F-AADD-2E48-8C67-967A1595E53E}" type="presOf" srcId="{BF85C84A-E5F5-3A41-9F5F-AC27C1D4EE55}" destId="{C17D6A2C-360B-0B47-9402-D3C745092FC4}" srcOrd="0" destOrd="0" presId="urn:microsoft.com/office/officeart/2005/8/layout/process4"/>
    <dgm:cxn modelId="{60EF6050-DB2F-724F-96B7-276AA3DA615E}" srcId="{BF85C84A-E5F5-3A41-9F5F-AC27C1D4EE55}" destId="{24C6ABE2-2110-F647-A6BA-9AAE716A23AE}" srcOrd="2" destOrd="0" parTransId="{92E4C216-F7CD-F64C-ADAB-BEA527D63E05}" sibTransId="{D749398B-C184-6244-8E47-DFD1EFCA87FB}"/>
    <dgm:cxn modelId="{131B6C50-8BED-C943-94F7-60656BCB693B}" type="presOf" srcId="{843BA61E-7D3F-C84F-A2B0-576C2512FD7D}" destId="{5B26307B-A624-C24C-ACCD-2DDF84EAA60B}" srcOrd="1" destOrd="0" presId="urn:microsoft.com/office/officeart/2005/8/layout/process4"/>
    <dgm:cxn modelId="{0D6AA45E-F07E-3B42-9D83-A4A882E475FB}" type="presOf" srcId="{24C6ABE2-2110-F647-A6BA-9AAE716A23AE}" destId="{37DB57B1-C80C-0C44-AA7D-134BA0E548FE}" srcOrd="0" destOrd="0" presId="urn:microsoft.com/office/officeart/2005/8/layout/process4"/>
    <dgm:cxn modelId="{65B48262-FE71-E047-8A9D-68EE5A1A1E87}" type="presOf" srcId="{C4B9E2AC-D8AF-E840-848B-E462825091A8}" destId="{8D380DDE-D8A1-CA46-A6EA-E26248B08CA0}" srcOrd="0" destOrd="0" presId="urn:microsoft.com/office/officeart/2005/8/layout/process4"/>
    <dgm:cxn modelId="{857DCA6C-399A-314E-B3AA-462DF3863979}" srcId="{24C6ABE2-2110-F647-A6BA-9AAE716A23AE}" destId="{72401490-A5DA-D14E-A560-EF66726187FD}" srcOrd="0" destOrd="0" parTransId="{33BBC257-8B0F-CD4A-BDB6-4C58E2A95B13}" sibTransId="{09732D72-3E4E-9241-97B1-5261BA30496E}"/>
    <dgm:cxn modelId="{20AA2F74-01D9-EF45-85B3-D399AB0169FD}" type="presOf" srcId="{24C6ABE2-2110-F647-A6BA-9AAE716A23AE}" destId="{1F270C8F-950D-4746-ADF7-6E5479824A59}" srcOrd="1" destOrd="0" presId="urn:microsoft.com/office/officeart/2005/8/layout/process4"/>
    <dgm:cxn modelId="{66416175-621E-5649-81A7-FD753154392A}" type="presOf" srcId="{5017EDA6-EB71-7741-AA11-698F2727454B}" destId="{FC3D2DC0-4C36-2745-8697-9F32D22B9C2E}" srcOrd="0" destOrd="0" presId="urn:microsoft.com/office/officeart/2005/8/layout/process4"/>
    <dgm:cxn modelId="{407BA177-DDA5-7248-81C2-92EA0E379A4C}" type="presOf" srcId="{8CB7D1A7-D135-BF4D-AAEA-D203A671227C}" destId="{EB857481-C7D6-2D4C-89EB-D1F54EFE4799}" srcOrd="1" destOrd="0" presId="urn:microsoft.com/office/officeart/2005/8/layout/process4"/>
    <dgm:cxn modelId="{6B9C1B7A-3AF5-194E-A1A8-F7D8F18A9E28}" srcId="{843BA61E-7D3F-C84F-A2B0-576C2512FD7D}" destId="{5017EDA6-EB71-7741-AA11-698F2727454B}" srcOrd="2" destOrd="0" parTransId="{320CF892-E7F5-6C46-96C2-365E6DE6ABCB}" sibTransId="{B6E7E68A-3CC2-5741-9540-C36D123C71FF}"/>
    <dgm:cxn modelId="{2F6D108B-63A0-8C4C-ACCC-2F7600CF6A56}" srcId="{89D7BDB2-8EE0-5E44-9D0D-DA4E1F1D8DF1}" destId="{C4B9E2AC-D8AF-E840-848B-E462825091A8}" srcOrd="0" destOrd="0" parTransId="{2B7F55DB-AA4F-9B41-A762-8E0A2159D270}" sibTransId="{ED507F0B-74D1-624F-B04C-8FEF7C15A45F}"/>
    <dgm:cxn modelId="{7CD1AC90-4B91-694F-8303-05E7F2E01015}" srcId="{BF85C84A-E5F5-3A41-9F5F-AC27C1D4EE55}" destId="{92A9CFB3-6211-604C-BA9B-820E09FAB85C}" srcOrd="4" destOrd="0" parTransId="{E5B64DAB-919B-F848-B3BB-42E02F516881}" sibTransId="{0609CE27-85DB-7B41-8A6A-A13954516E15}"/>
    <dgm:cxn modelId="{1508AA91-0819-C342-8470-5EAFCE5EA474}" type="presOf" srcId="{589603AB-A285-394E-AFED-C17ECA6B2D17}" destId="{23616CED-90C6-0049-B429-C173A89B11C4}" srcOrd="0" destOrd="0" presId="urn:microsoft.com/office/officeart/2005/8/layout/process4"/>
    <dgm:cxn modelId="{B86FBE96-E386-4940-BAA2-DAFC245438FC}" srcId="{8CB7D1A7-D135-BF4D-AAEA-D203A671227C}" destId="{5D23B203-7EF5-2B48-B366-D785D9A788AF}" srcOrd="1" destOrd="0" parTransId="{A5C585F6-28C3-E74A-BC19-1A4C39B353A4}" sibTransId="{C827D877-48B5-9043-9C22-CA35708494B1}"/>
    <dgm:cxn modelId="{F0443D99-C7BD-A140-B267-B503CA224C1A}" srcId="{92A9CFB3-6211-604C-BA9B-820E09FAB85C}" destId="{D4EE6F57-B316-BC49-8E8C-1BFACC17F892}" srcOrd="0" destOrd="0" parTransId="{370C6179-63F6-6148-BED1-780B15F56650}" sibTransId="{EE2828EE-8C79-D046-8BA5-612764FDCFFB}"/>
    <dgm:cxn modelId="{214E2C9B-1DED-014C-824D-C6C5C10FAB91}" type="presOf" srcId="{D4EE6F57-B316-BC49-8E8C-1BFACC17F892}" destId="{934F4480-EF98-2D4C-9B83-D15690809056}" srcOrd="0" destOrd="0" presId="urn:microsoft.com/office/officeart/2005/8/layout/process4"/>
    <dgm:cxn modelId="{320B64A8-006E-0147-95F1-83C05761E8B9}" srcId="{BF85C84A-E5F5-3A41-9F5F-AC27C1D4EE55}" destId="{89D7BDB2-8EE0-5E44-9D0D-DA4E1F1D8DF1}" srcOrd="3" destOrd="0" parTransId="{3006FBAE-534A-CD40-90CE-3A6C37B7995B}" sibTransId="{E63166DA-1CB5-F246-8D2B-ADC2F4850387}"/>
    <dgm:cxn modelId="{A5175EAC-A430-0040-835A-C4BD1B8CB586}" type="presOf" srcId="{E62F3FFF-10B3-FF4B-9C78-96651AE7337F}" destId="{86710D97-7381-7643-8E6C-7CD89531582C}" srcOrd="0" destOrd="0" presId="urn:microsoft.com/office/officeart/2005/8/layout/process4"/>
    <dgm:cxn modelId="{2A8613AF-2982-CF46-B4ED-D4923115A5EC}" srcId="{8CB7D1A7-D135-BF4D-AAEA-D203A671227C}" destId="{589603AB-A285-394E-AFED-C17ECA6B2D17}" srcOrd="0" destOrd="0" parTransId="{322B68CD-E98E-D44C-A394-F455EEDFB8D3}" sibTransId="{9C823A49-D0A9-2945-8267-6CC8371CD4E2}"/>
    <dgm:cxn modelId="{713AF3C8-2F2E-964A-97DF-D537CD106322}" type="presOf" srcId="{89D7BDB2-8EE0-5E44-9D0D-DA4E1F1D8DF1}" destId="{BB601536-BA29-E54E-A0E9-6D7B0CF894E4}" srcOrd="0" destOrd="0" presId="urn:microsoft.com/office/officeart/2005/8/layout/process4"/>
    <dgm:cxn modelId="{6E4D85CD-5E7D-2C4D-8EF6-A31BB6665819}" srcId="{843BA61E-7D3F-C84F-A2B0-576C2512FD7D}" destId="{E62F3FFF-10B3-FF4B-9C78-96651AE7337F}" srcOrd="0" destOrd="0" parTransId="{7AC2CB80-E549-8446-9763-51B55A5A45BE}" sibTransId="{872561F3-C30E-8349-B3AC-B51EEA96AE18}"/>
    <dgm:cxn modelId="{5F3070D0-FFF0-0F44-ADE3-3FBF09994465}" srcId="{BF85C84A-E5F5-3A41-9F5F-AC27C1D4EE55}" destId="{843BA61E-7D3F-C84F-A2B0-576C2512FD7D}" srcOrd="1" destOrd="0" parTransId="{C850FBF3-5F07-D242-B78F-0CD1A9E695AE}" sibTransId="{D121255B-A1B6-B84F-A7D3-7BE1B7D4D20B}"/>
    <dgm:cxn modelId="{418873D4-62E4-C04B-9FE6-D4CA285F7DEA}" type="presOf" srcId="{30921778-804A-324E-8751-9A806FD2FC53}" destId="{981DC774-DE51-BE4F-B703-2CC713DF2309}" srcOrd="0" destOrd="0" presId="urn:microsoft.com/office/officeart/2005/8/layout/process4"/>
    <dgm:cxn modelId="{262B09E0-F9BA-B44A-AE53-F706DAEC4FB8}" srcId="{BF85C84A-E5F5-3A41-9F5F-AC27C1D4EE55}" destId="{8CB7D1A7-D135-BF4D-AAEA-D203A671227C}" srcOrd="0" destOrd="0" parTransId="{8BD0A86A-7E79-5444-B7C6-2FDB26BA9AAE}" sibTransId="{EA6BE41C-A630-7B44-8272-11E91B465E62}"/>
    <dgm:cxn modelId="{62D938E7-1465-9547-AC78-7C19AE7B57DE}" srcId="{24C6ABE2-2110-F647-A6BA-9AAE716A23AE}" destId="{9680B5DB-3E1A-6C40-BBA3-770769CE1445}" srcOrd="1" destOrd="0" parTransId="{DA0E61AD-DBE2-9643-ACAF-35F61AA95EE9}" sibTransId="{8D9340BF-2C9B-504D-A8F8-0ECA8B83DBF0}"/>
    <dgm:cxn modelId="{3C0F77EA-B12A-3143-B544-C54F413DBF35}" type="presOf" srcId="{5D23B203-7EF5-2B48-B366-D785D9A788AF}" destId="{1D9CA8F7-9FAF-B443-9050-42C2FD4F26E6}" srcOrd="0" destOrd="0" presId="urn:microsoft.com/office/officeart/2005/8/layout/process4"/>
    <dgm:cxn modelId="{C72C6FEB-3381-CE42-BE39-396BE150BF9B}" type="presOf" srcId="{843BA61E-7D3F-C84F-A2B0-576C2512FD7D}" destId="{AD1EC417-B49E-2D48-8BA0-8C91F112FAA7}" srcOrd="0" destOrd="0" presId="urn:microsoft.com/office/officeart/2005/8/layout/process4"/>
    <dgm:cxn modelId="{DCABB139-C53B-8145-B40A-2F80A4DCCD9C}" type="presParOf" srcId="{C17D6A2C-360B-0B47-9402-D3C745092FC4}" destId="{EA6DABDF-A844-EB45-BAB5-D6F4DEA6D01F}" srcOrd="0" destOrd="0" presId="urn:microsoft.com/office/officeart/2005/8/layout/process4"/>
    <dgm:cxn modelId="{A8291738-4F5C-3349-94EC-453E7A6B8461}" type="presParOf" srcId="{EA6DABDF-A844-EB45-BAB5-D6F4DEA6D01F}" destId="{289024DD-E6DD-E44D-9D59-0D76F8C2DF48}" srcOrd="0" destOrd="0" presId="urn:microsoft.com/office/officeart/2005/8/layout/process4"/>
    <dgm:cxn modelId="{6C902F57-DBA1-E54E-9211-8C07A5E5F30B}" type="presParOf" srcId="{EA6DABDF-A844-EB45-BAB5-D6F4DEA6D01F}" destId="{6A1A5C5D-E876-A54A-A276-7916B59DDE7B}" srcOrd="1" destOrd="0" presId="urn:microsoft.com/office/officeart/2005/8/layout/process4"/>
    <dgm:cxn modelId="{007D02C8-A786-3F4B-A908-111148B5626E}" type="presParOf" srcId="{EA6DABDF-A844-EB45-BAB5-D6F4DEA6D01F}" destId="{668B9D5A-D731-7446-927D-628B106088A5}" srcOrd="2" destOrd="0" presId="urn:microsoft.com/office/officeart/2005/8/layout/process4"/>
    <dgm:cxn modelId="{E35684C8-AC8E-0841-9457-9A72B95A34ED}" type="presParOf" srcId="{668B9D5A-D731-7446-927D-628B106088A5}" destId="{934F4480-EF98-2D4C-9B83-D15690809056}" srcOrd="0" destOrd="0" presId="urn:microsoft.com/office/officeart/2005/8/layout/process4"/>
    <dgm:cxn modelId="{6D598112-825C-BA44-91B5-2315379838ED}" type="presParOf" srcId="{C17D6A2C-360B-0B47-9402-D3C745092FC4}" destId="{8C0377E9-CC77-EC4B-BA09-E1AF0AFFCAFC}" srcOrd="1" destOrd="0" presId="urn:microsoft.com/office/officeart/2005/8/layout/process4"/>
    <dgm:cxn modelId="{0674FA21-5E6A-BE4D-9D35-62DEE89AF601}" type="presParOf" srcId="{C17D6A2C-360B-0B47-9402-D3C745092FC4}" destId="{0D9A1043-0844-6B42-A15D-4BD8C433C5FE}" srcOrd="2" destOrd="0" presId="urn:microsoft.com/office/officeart/2005/8/layout/process4"/>
    <dgm:cxn modelId="{B77E803B-B1E6-4D4B-BD2A-C8EBB88AD927}" type="presParOf" srcId="{0D9A1043-0844-6B42-A15D-4BD8C433C5FE}" destId="{BB601536-BA29-E54E-A0E9-6D7B0CF894E4}" srcOrd="0" destOrd="0" presId="urn:microsoft.com/office/officeart/2005/8/layout/process4"/>
    <dgm:cxn modelId="{5E324449-F0E0-0F41-A2F5-16F1EF6E43E3}" type="presParOf" srcId="{0D9A1043-0844-6B42-A15D-4BD8C433C5FE}" destId="{076C065E-D8E3-AC43-9F26-8D74FDDEE281}" srcOrd="1" destOrd="0" presId="urn:microsoft.com/office/officeart/2005/8/layout/process4"/>
    <dgm:cxn modelId="{97D1EE58-3AD3-CC49-B106-9ECC7372F9F8}" type="presParOf" srcId="{0D9A1043-0844-6B42-A15D-4BD8C433C5FE}" destId="{EE37C080-4358-9543-9417-392157613AB9}" srcOrd="2" destOrd="0" presId="urn:microsoft.com/office/officeart/2005/8/layout/process4"/>
    <dgm:cxn modelId="{DEC4804B-C688-1D42-84B1-9C962B95FBAE}" type="presParOf" srcId="{EE37C080-4358-9543-9417-392157613AB9}" destId="{8D380DDE-D8A1-CA46-A6EA-E26248B08CA0}" srcOrd="0" destOrd="0" presId="urn:microsoft.com/office/officeart/2005/8/layout/process4"/>
    <dgm:cxn modelId="{E4E626EC-67D0-B941-A07E-75F6D0940DF9}" type="presParOf" srcId="{C17D6A2C-360B-0B47-9402-D3C745092FC4}" destId="{DBC4B77A-E1D5-E740-A9EF-1D21F455E5AE}" srcOrd="3" destOrd="0" presId="urn:microsoft.com/office/officeart/2005/8/layout/process4"/>
    <dgm:cxn modelId="{D76B79BC-4231-A64B-8CF9-46003635DB05}" type="presParOf" srcId="{C17D6A2C-360B-0B47-9402-D3C745092FC4}" destId="{4714A245-D030-F045-A9E7-AA0FE37DE911}" srcOrd="4" destOrd="0" presId="urn:microsoft.com/office/officeart/2005/8/layout/process4"/>
    <dgm:cxn modelId="{97038AB4-0C74-3745-B654-75295DF1E9A9}" type="presParOf" srcId="{4714A245-D030-F045-A9E7-AA0FE37DE911}" destId="{37DB57B1-C80C-0C44-AA7D-134BA0E548FE}" srcOrd="0" destOrd="0" presId="urn:microsoft.com/office/officeart/2005/8/layout/process4"/>
    <dgm:cxn modelId="{B72FF4D1-0671-594D-8C40-0E268E80DF63}" type="presParOf" srcId="{4714A245-D030-F045-A9E7-AA0FE37DE911}" destId="{1F270C8F-950D-4746-ADF7-6E5479824A59}" srcOrd="1" destOrd="0" presId="urn:microsoft.com/office/officeart/2005/8/layout/process4"/>
    <dgm:cxn modelId="{B0311D9A-2464-C948-8E07-974D699A141E}" type="presParOf" srcId="{4714A245-D030-F045-A9E7-AA0FE37DE911}" destId="{9595F397-6B16-E147-9582-A2FF1C96EE8C}" srcOrd="2" destOrd="0" presId="urn:microsoft.com/office/officeart/2005/8/layout/process4"/>
    <dgm:cxn modelId="{31A5C130-7F69-A74E-BF54-916D2A699683}" type="presParOf" srcId="{9595F397-6B16-E147-9582-A2FF1C96EE8C}" destId="{D380F6F6-CF18-2345-A74F-FDE18796F575}" srcOrd="0" destOrd="0" presId="urn:microsoft.com/office/officeart/2005/8/layout/process4"/>
    <dgm:cxn modelId="{52562CF3-B742-8549-A73C-9F5D70DC7442}" type="presParOf" srcId="{9595F397-6B16-E147-9582-A2FF1C96EE8C}" destId="{E7F4D529-EE61-FA46-8C6C-3665849EB00A}" srcOrd="1" destOrd="0" presId="urn:microsoft.com/office/officeart/2005/8/layout/process4"/>
    <dgm:cxn modelId="{014A2701-1E2E-D848-9589-68E6C38B3F7F}" type="presParOf" srcId="{C17D6A2C-360B-0B47-9402-D3C745092FC4}" destId="{AF7CB47D-EA9F-AB49-AD4B-195AE061A0AF}" srcOrd="5" destOrd="0" presId="urn:microsoft.com/office/officeart/2005/8/layout/process4"/>
    <dgm:cxn modelId="{C5ED684F-3A4D-5B4B-BC4F-60E4DF12825A}" type="presParOf" srcId="{C17D6A2C-360B-0B47-9402-D3C745092FC4}" destId="{87F18BDB-1171-A74C-AE38-0140DBC9AE21}" srcOrd="6" destOrd="0" presId="urn:microsoft.com/office/officeart/2005/8/layout/process4"/>
    <dgm:cxn modelId="{D269EF20-A3EE-0E47-9199-7583442A53E4}" type="presParOf" srcId="{87F18BDB-1171-A74C-AE38-0140DBC9AE21}" destId="{AD1EC417-B49E-2D48-8BA0-8C91F112FAA7}" srcOrd="0" destOrd="0" presId="urn:microsoft.com/office/officeart/2005/8/layout/process4"/>
    <dgm:cxn modelId="{61AD24DF-986E-F849-8DE0-3AFE4460D506}" type="presParOf" srcId="{87F18BDB-1171-A74C-AE38-0140DBC9AE21}" destId="{5B26307B-A624-C24C-ACCD-2DDF84EAA60B}" srcOrd="1" destOrd="0" presId="urn:microsoft.com/office/officeart/2005/8/layout/process4"/>
    <dgm:cxn modelId="{2E834F87-B2E9-3140-9117-BF1C6FE96193}" type="presParOf" srcId="{87F18BDB-1171-A74C-AE38-0140DBC9AE21}" destId="{AC85C532-A897-9D43-AF2B-A27640ADCBB0}" srcOrd="2" destOrd="0" presId="urn:microsoft.com/office/officeart/2005/8/layout/process4"/>
    <dgm:cxn modelId="{80130008-DE14-D74A-A353-463C6D15AC40}" type="presParOf" srcId="{AC85C532-A897-9D43-AF2B-A27640ADCBB0}" destId="{86710D97-7381-7643-8E6C-7CD89531582C}" srcOrd="0" destOrd="0" presId="urn:microsoft.com/office/officeart/2005/8/layout/process4"/>
    <dgm:cxn modelId="{3BC76367-7A70-FC49-A9E5-107B85A6B311}" type="presParOf" srcId="{AC85C532-A897-9D43-AF2B-A27640ADCBB0}" destId="{981DC774-DE51-BE4F-B703-2CC713DF2309}" srcOrd="1" destOrd="0" presId="urn:microsoft.com/office/officeart/2005/8/layout/process4"/>
    <dgm:cxn modelId="{239A21D0-4ABD-B84E-B225-132E0B5E9DCA}" type="presParOf" srcId="{AC85C532-A897-9D43-AF2B-A27640ADCBB0}" destId="{FC3D2DC0-4C36-2745-8697-9F32D22B9C2E}" srcOrd="2" destOrd="0" presId="urn:microsoft.com/office/officeart/2005/8/layout/process4"/>
    <dgm:cxn modelId="{CC994E16-48F1-0A47-9BF7-AC8A39DF58DB}" type="presParOf" srcId="{C17D6A2C-360B-0B47-9402-D3C745092FC4}" destId="{67E6B979-C45B-094B-A020-D8FFA4816A9F}" srcOrd="7" destOrd="0" presId="urn:microsoft.com/office/officeart/2005/8/layout/process4"/>
    <dgm:cxn modelId="{808B5FAD-AB5F-0A4C-9388-42F72579E893}" type="presParOf" srcId="{C17D6A2C-360B-0B47-9402-D3C745092FC4}" destId="{2697E330-7545-4842-BD82-05F119779EB5}" srcOrd="8" destOrd="0" presId="urn:microsoft.com/office/officeart/2005/8/layout/process4"/>
    <dgm:cxn modelId="{4D01B140-D6A4-B149-9E41-DB7D740F53EE}" type="presParOf" srcId="{2697E330-7545-4842-BD82-05F119779EB5}" destId="{BA9C48DF-74FF-6F4C-B4D4-B33E426FCF5D}" srcOrd="0" destOrd="0" presId="urn:microsoft.com/office/officeart/2005/8/layout/process4"/>
    <dgm:cxn modelId="{C3595C07-0089-A449-A6F2-0CDC5F897367}" type="presParOf" srcId="{2697E330-7545-4842-BD82-05F119779EB5}" destId="{EB857481-C7D6-2D4C-89EB-D1F54EFE4799}" srcOrd="1" destOrd="0" presId="urn:microsoft.com/office/officeart/2005/8/layout/process4"/>
    <dgm:cxn modelId="{12CE342F-7DED-CD43-AD18-00E16154202D}" type="presParOf" srcId="{2697E330-7545-4842-BD82-05F119779EB5}" destId="{745E780D-0CFE-9741-9AD7-B95239441AD6}" srcOrd="2" destOrd="0" presId="urn:microsoft.com/office/officeart/2005/8/layout/process4"/>
    <dgm:cxn modelId="{9E271D3A-BB6D-5E41-8D70-232D4DCD015C}" type="presParOf" srcId="{745E780D-0CFE-9741-9AD7-B95239441AD6}" destId="{23616CED-90C6-0049-B429-C173A89B11C4}" srcOrd="0" destOrd="0" presId="urn:microsoft.com/office/officeart/2005/8/layout/process4"/>
    <dgm:cxn modelId="{AB78F397-F4E8-1141-BBC8-559E08C9F7E3}" type="presParOf" srcId="{745E780D-0CFE-9741-9AD7-B95239441AD6}" destId="{1D9CA8F7-9FAF-B443-9050-42C2FD4F26E6}"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8744-C04D-3E4E-AA73-587B41E192F1}">
      <dsp:nvSpPr>
        <dsp:cNvPr id="0" name=""/>
        <dsp:cNvSpPr/>
      </dsp:nvSpPr>
      <dsp:spPr>
        <a:xfrm>
          <a:off x="228587" y="1676388"/>
          <a:ext cx="3791510" cy="31272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5FEA2A-0066-1642-A472-449A8E0D404E}">
      <dsp:nvSpPr>
        <dsp:cNvPr id="0" name=""/>
        <dsp:cNvSpPr/>
      </dsp:nvSpPr>
      <dsp:spPr>
        <a:xfrm>
          <a:off x="1828804" y="1219192"/>
          <a:ext cx="3287503" cy="5287245"/>
        </a:xfrm>
        <a:prstGeom prst="leftCircularArrow">
          <a:avLst>
            <a:gd name="adj1" fmla="val 1811"/>
            <a:gd name="adj2" fmla="val 215986"/>
            <a:gd name="adj3" fmla="val 3871744"/>
            <a:gd name="adj4" fmla="val 10904737"/>
            <a:gd name="adj5" fmla="val 2112"/>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921A1A8-6658-C946-81EC-1BBCEEEDE982}">
      <dsp:nvSpPr>
        <dsp:cNvPr id="0" name=""/>
        <dsp:cNvSpPr/>
      </dsp:nvSpPr>
      <dsp:spPr>
        <a:xfrm>
          <a:off x="533399" y="2438394"/>
          <a:ext cx="3370231" cy="1340230"/>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rtl="0">
            <a:lnSpc>
              <a:spcPct val="90000"/>
            </a:lnSpc>
            <a:spcBef>
              <a:spcPct val="0"/>
            </a:spcBef>
            <a:spcAft>
              <a:spcPct val="35000"/>
            </a:spcAft>
            <a:buNone/>
          </a:pPr>
          <a:r>
            <a:rPr lang="en-US" sz="2200" kern="1200" dirty="0"/>
            <a:t>Referenced by means of the machine language that the processor executes</a:t>
          </a:r>
        </a:p>
      </dsp:txBody>
      <dsp:txXfrm>
        <a:off x="572653" y="2477648"/>
        <a:ext cx="3291723" cy="1261722"/>
      </dsp:txXfrm>
    </dsp:sp>
    <dsp:sp modelId="{C1F890E0-24C4-D642-8884-C9B159244FFE}">
      <dsp:nvSpPr>
        <dsp:cNvPr id="0" name=""/>
        <dsp:cNvSpPr/>
      </dsp:nvSpPr>
      <dsp:spPr>
        <a:xfrm>
          <a:off x="4752856" y="1528909"/>
          <a:ext cx="4120007" cy="46054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rtl="0">
            <a:lnSpc>
              <a:spcPct val="90000"/>
            </a:lnSpc>
            <a:spcBef>
              <a:spcPct val="0"/>
            </a:spcBef>
            <a:spcAft>
              <a:spcPct val="15000"/>
            </a:spcAft>
            <a:buChar char="•"/>
          </a:pPr>
          <a:r>
            <a:rPr lang="en-US" sz="1400" b="1" kern="1200" dirty="0">
              <a:solidFill>
                <a:schemeClr val="accent3"/>
              </a:solidFill>
            </a:rPr>
            <a:t>General purpose</a:t>
          </a:r>
        </a:p>
        <a:p>
          <a:pPr marL="228600" lvl="2" indent="-114300" algn="l" defTabSz="622300" rtl="0">
            <a:lnSpc>
              <a:spcPct val="90000"/>
            </a:lnSpc>
            <a:spcBef>
              <a:spcPct val="0"/>
            </a:spcBef>
            <a:spcAft>
              <a:spcPct val="15000"/>
            </a:spcAft>
            <a:buChar char="•"/>
          </a:pPr>
          <a:r>
            <a:rPr lang="en-US" sz="1400" kern="1200" dirty="0"/>
            <a:t>Can be assigned to a variety of functions by the programmer</a:t>
          </a:r>
        </a:p>
        <a:p>
          <a:pPr marL="114300" lvl="1" indent="-114300" algn="l" defTabSz="622300" rtl="0">
            <a:lnSpc>
              <a:spcPct val="90000"/>
            </a:lnSpc>
            <a:spcBef>
              <a:spcPct val="0"/>
            </a:spcBef>
            <a:spcAft>
              <a:spcPct val="15000"/>
            </a:spcAft>
            <a:buChar char="•"/>
          </a:pPr>
          <a:r>
            <a:rPr lang="en-US" sz="1400" b="1" kern="1200" dirty="0">
              <a:solidFill>
                <a:schemeClr val="accent3"/>
              </a:solidFill>
            </a:rPr>
            <a:t>Data</a:t>
          </a:r>
        </a:p>
        <a:p>
          <a:pPr marL="228600" lvl="2" indent="-114300" algn="l" defTabSz="622300" rtl="0">
            <a:lnSpc>
              <a:spcPct val="90000"/>
            </a:lnSpc>
            <a:spcBef>
              <a:spcPct val="0"/>
            </a:spcBef>
            <a:spcAft>
              <a:spcPct val="15000"/>
            </a:spcAft>
            <a:buChar char="•"/>
          </a:pPr>
          <a:r>
            <a:rPr lang="en-US" sz="1400" kern="1200" dirty="0"/>
            <a:t>May be used only to hold data and cannot be employed in the calculation of an operand address</a:t>
          </a:r>
        </a:p>
        <a:p>
          <a:pPr marL="114300" lvl="1" indent="-114300" algn="l" defTabSz="622300" rtl="0">
            <a:lnSpc>
              <a:spcPct val="90000"/>
            </a:lnSpc>
            <a:spcBef>
              <a:spcPct val="0"/>
            </a:spcBef>
            <a:spcAft>
              <a:spcPct val="15000"/>
            </a:spcAft>
            <a:buChar char="•"/>
          </a:pPr>
          <a:r>
            <a:rPr lang="en-US" sz="1400" b="1" kern="1200" dirty="0">
              <a:solidFill>
                <a:schemeClr val="accent3"/>
              </a:solidFill>
            </a:rPr>
            <a:t>Address</a:t>
          </a:r>
        </a:p>
        <a:p>
          <a:pPr marL="228600" lvl="2" indent="-114300" algn="l" defTabSz="622300" rtl="0">
            <a:lnSpc>
              <a:spcPct val="90000"/>
            </a:lnSpc>
            <a:spcBef>
              <a:spcPct val="0"/>
            </a:spcBef>
            <a:spcAft>
              <a:spcPct val="15000"/>
            </a:spcAft>
            <a:buChar char="•"/>
          </a:pPr>
          <a:r>
            <a:rPr lang="en-US" sz="1400" kern="1200" dirty="0"/>
            <a:t>May be somewhat general purpose or may be devoted to a particular addressing mode</a:t>
          </a:r>
        </a:p>
        <a:p>
          <a:pPr marL="228600" lvl="2" indent="-114300" algn="l" defTabSz="622300" rtl="0">
            <a:lnSpc>
              <a:spcPct val="90000"/>
            </a:lnSpc>
            <a:spcBef>
              <a:spcPct val="0"/>
            </a:spcBef>
            <a:spcAft>
              <a:spcPct val="15000"/>
            </a:spcAft>
            <a:buChar char="•"/>
          </a:pPr>
          <a:r>
            <a:rPr lang="en-US" sz="1400" kern="1200" dirty="0"/>
            <a:t>Examples:  segment pointers, index registers, stack pointer</a:t>
          </a:r>
        </a:p>
        <a:p>
          <a:pPr marL="114300" lvl="1" indent="-114300" algn="l" defTabSz="622300" rtl="0">
            <a:lnSpc>
              <a:spcPct val="90000"/>
            </a:lnSpc>
            <a:spcBef>
              <a:spcPct val="0"/>
            </a:spcBef>
            <a:spcAft>
              <a:spcPct val="15000"/>
            </a:spcAft>
            <a:buChar char="•"/>
          </a:pPr>
          <a:r>
            <a:rPr lang="en-US" sz="1400" b="1" kern="1200" dirty="0">
              <a:solidFill>
                <a:schemeClr val="accent3"/>
              </a:solidFill>
            </a:rPr>
            <a:t>Condition codes</a:t>
          </a:r>
        </a:p>
        <a:p>
          <a:pPr marL="228600" lvl="2" indent="-114300" algn="l" defTabSz="622300" rtl="0">
            <a:lnSpc>
              <a:spcPct val="90000"/>
            </a:lnSpc>
            <a:spcBef>
              <a:spcPct val="0"/>
            </a:spcBef>
            <a:spcAft>
              <a:spcPct val="15000"/>
            </a:spcAft>
            <a:buChar char="•"/>
          </a:pPr>
          <a:r>
            <a:rPr lang="en-US" sz="1400" kern="1200" dirty="0"/>
            <a:t>Also referred to as </a:t>
          </a:r>
          <a:r>
            <a:rPr lang="en-US" sz="1400" i="1" kern="1200" dirty="0"/>
            <a:t>flags</a:t>
          </a:r>
          <a:endParaRPr lang="en-US" sz="1400" kern="1200" dirty="0"/>
        </a:p>
        <a:p>
          <a:pPr marL="228600" lvl="2" indent="-114300" algn="l" defTabSz="622300" rtl="0">
            <a:lnSpc>
              <a:spcPct val="90000"/>
            </a:lnSpc>
            <a:spcBef>
              <a:spcPct val="0"/>
            </a:spcBef>
            <a:spcAft>
              <a:spcPct val="15000"/>
            </a:spcAft>
            <a:buChar char="•"/>
          </a:pPr>
          <a:r>
            <a:rPr lang="en-US" sz="1400" kern="1200" dirty="0"/>
            <a:t>Bits set by the processor hardware as the result of operations</a:t>
          </a:r>
        </a:p>
      </dsp:txBody>
      <dsp:txXfrm>
        <a:off x="4858841" y="2621786"/>
        <a:ext cx="3908037" cy="3406633"/>
      </dsp:txXfrm>
    </dsp:sp>
    <dsp:sp modelId="{1F6A97C5-F3A9-E94F-905E-0E5EEFB98187}">
      <dsp:nvSpPr>
        <dsp:cNvPr id="0" name=""/>
        <dsp:cNvSpPr/>
      </dsp:nvSpPr>
      <dsp:spPr>
        <a:xfrm>
          <a:off x="5333994" y="990606"/>
          <a:ext cx="3558526" cy="1459992"/>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rtl="0">
            <a:lnSpc>
              <a:spcPct val="90000"/>
            </a:lnSpc>
            <a:spcBef>
              <a:spcPct val="0"/>
            </a:spcBef>
            <a:spcAft>
              <a:spcPct val="35000"/>
            </a:spcAft>
            <a:buNone/>
          </a:pPr>
          <a:r>
            <a:rPr lang="en-US" sz="3600" kern="1200" dirty="0"/>
            <a:t>Categories:</a:t>
          </a:r>
        </a:p>
      </dsp:txBody>
      <dsp:txXfrm>
        <a:off x="5376756" y="1033368"/>
        <a:ext cx="3473002" cy="137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Register or set of registers that contain status information</a:t>
          </a:r>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marL="0" lvl="0" indent="0" algn="l" defTabSz="933450" rtl="0">
            <a:lnSpc>
              <a:spcPct val="90000"/>
            </a:lnSpc>
            <a:spcBef>
              <a:spcPct val="0"/>
            </a:spcBef>
            <a:spcAft>
              <a:spcPct val="35000"/>
            </a:spcAft>
            <a:buNone/>
          </a:pPr>
          <a:r>
            <a:rPr lang="en-US" sz="2100" kern="1200" dirty="0"/>
            <a:t>Common fields or flags include:</a:t>
          </a:r>
        </a:p>
        <a:p>
          <a:pPr marL="171450" lvl="1" indent="-171450" algn="l" defTabSz="711200" rtl="0">
            <a:lnSpc>
              <a:spcPct val="90000"/>
            </a:lnSpc>
            <a:spcBef>
              <a:spcPct val="0"/>
            </a:spcBef>
            <a:spcAft>
              <a:spcPct val="15000"/>
            </a:spcAft>
            <a:buChar char="•"/>
          </a:pPr>
          <a:r>
            <a:rPr lang="en-US" sz="1600" kern="1200" dirty="0"/>
            <a:t>Sign</a:t>
          </a:r>
        </a:p>
        <a:p>
          <a:pPr marL="171450" lvl="1" indent="-171450" algn="l" defTabSz="711200" rtl="0">
            <a:lnSpc>
              <a:spcPct val="90000"/>
            </a:lnSpc>
            <a:spcBef>
              <a:spcPct val="0"/>
            </a:spcBef>
            <a:spcAft>
              <a:spcPct val="15000"/>
            </a:spcAft>
            <a:buChar char="•"/>
          </a:pPr>
          <a:r>
            <a:rPr lang="en-US" sz="1600" kern="1200" dirty="0"/>
            <a:t>Zero</a:t>
          </a:r>
        </a:p>
        <a:p>
          <a:pPr marL="171450" lvl="1" indent="-171450" algn="l" defTabSz="711200" rtl="0">
            <a:lnSpc>
              <a:spcPct val="90000"/>
            </a:lnSpc>
            <a:spcBef>
              <a:spcPct val="0"/>
            </a:spcBef>
            <a:spcAft>
              <a:spcPct val="15000"/>
            </a:spcAft>
            <a:buChar char="•"/>
          </a:pPr>
          <a:r>
            <a:rPr lang="en-US" sz="1600" kern="1200" dirty="0"/>
            <a:t>Carry</a:t>
          </a:r>
        </a:p>
        <a:p>
          <a:pPr marL="171450" lvl="1" indent="-171450" algn="l" defTabSz="711200" rtl="0">
            <a:lnSpc>
              <a:spcPct val="90000"/>
            </a:lnSpc>
            <a:spcBef>
              <a:spcPct val="0"/>
            </a:spcBef>
            <a:spcAft>
              <a:spcPct val="15000"/>
            </a:spcAft>
            <a:buChar char="•"/>
          </a:pPr>
          <a:r>
            <a:rPr lang="en-US" sz="1600" kern="1200" dirty="0"/>
            <a:t>Equal</a:t>
          </a:r>
        </a:p>
        <a:p>
          <a:pPr marL="171450" lvl="1" indent="-171450" algn="l" defTabSz="711200" rtl="0">
            <a:lnSpc>
              <a:spcPct val="90000"/>
            </a:lnSpc>
            <a:spcBef>
              <a:spcPct val="0"/>
            </a:spcBef>
            <a:spcAft>
              <a:spcPct val="15000"/>
            </a:spcAft>
            <a:buChar char="•"/>
          </a:pPr>
          <a:r>
            <a:rPr lang="en-US" sz="1600" kern="1200" dirty="0"/>
            <a:t>Overflow</a:t>
          </a:r>
        </a:p>
        <a:p>
          <a:pPr marL="171450" lvl="1" indent="-171450" algn="l" defTabSz="711200" rtl="0">
            <a:lnSpc>
              <a:spcPct val="90000"/>
            </a:lnSpc>
            <a:spcBef>
              <a:spcPct val="0"/>
            </a:spcBef>
            <a:spcAft>
              <a:spcPct val="15000"/>
            </a:spcAft>
            <a:buChar char="•"/>
          </a:pPr>
          <a:r>
            <a:rPr lang="en-US" sz="1600" kern="1200" dirty="0"/>
            <a:t>Interrupt Enable/Disable</a:t>
          </a:r>
        </a:p>
        <a:p>
          <a:pPr marL="171450" lvl="1" indent="-171450" algn="l" defTabSz="711200" rtl="0">
            <a:lnSpc>
              <a:spcPct val="90000"/>
            </a:lnSpc>
            <a:spcBef>
              <a:spcPct val="0"/>
            </a:spcBef>
            <a:spcAft>
              <a:spcPct val="15000"/>
            </a:spcAft>
            <a:buChar char="•"/>
          </a:pPr>
          <a:r>
            <a:rPr lang="en-US" sz="1600" kern="1200" dirty="0"/>
            <a:t>Supervisor</a:t>
          </a:r>
        </a:p>
      </dsp:txBody>
      <dsp:txXfrm>
        <a:off x="3693291" y="2583647"/>
        <a:ext cx="4706436" cy="2384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Includes the following stages:</a:t>
          </a:r>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Fetch</a:t>
          </a:r>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Read the next instruction from memory into the processor</a:t>
          </a:r>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Execute</a:t>
          </a:r>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Interpret the opcode and perform the indicated operation</a:t>
          </a:r>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Interrupt </a:t>
          </a:r>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dirty="0"/>
            <a:t>If interrupts are enabled and an interrupt has occurred, save the current process state and service the interrupt</a:t>
          </a:r>
        </a:p>
      </dsp:txBody>
      <dsp:txXfrm>
        <a:off x="6396774" y="4663668"/>
        <a:ext cx="2271101" cy="1410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468963"/>
          <a:ext cx="8784976" cy="1958617"/>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860"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Similar to the use of an assembly line in a manufacturing plant</a:t>
          </a:r>
        </a:p>
      </dsp:txBody>
      <dsp:txXfrm>
        <a:off x="3860" y="0"/>
        <a:ext cx="2547986" cy="1958617"/>
      </dsp:txXfrm>
    </dsp:sp>
    <dsp:sp modelId="{807546D9-8E8B-6A4F-AC7F-C4B7428D197A}">
      <dsp:nvSpPr>
        <dsp:cNvPr id="0" name=""/>
        <dsp:cNvSpPr/>
      </dsp:nvSpPr>
      <dsp:spPr>
        <a:xfrm>
          <a:off x="1033026"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679246" y="2937926"/>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0" lvl="0" indent="0" algn="ctr" defTabSz="800100" rtl="0">
            <a:lnSpc>
              <a:spcPct val="90000"/>
            </a:lnSpc>
            <a:spcBef>
              <a:spcPct val="0"/>
            </a:spcBef>
            <a:spcAft>
              <a:spcPct val="35000"/>
            </a:spcAft>
            <a:buNone/>
          </a:pPr>
          <a:r>
            <a:rPr lang="en-US" sz="1800" kern="1200" dirty="0"/>
            <a:t>New inputs are accepted at one end before previously accepted inputs appear as outputs at the other end</a:t>
          </a:r>
        </a:p>
      </dsp:txBody>
      <dsp:txXfrm>
        <a:off x="2679246" y="2937926"/>
        <a:ext cx="2547986" cy="1958617"/>
      </dsp:txXfrm>
    </dsp:sp>
    <dsp:sp modelId="{54394626-9124-C54E-AFB1-DB948AB78EEC}">
      <dsp:nvSpPr>
        <dsp:cNvPr id="0" name=""/>
        <dsp:cNvSpPr/>
      </dsp:nvSpPr>
      <dsp:spPr>
        <a:xfrm>
          <a:off x="3708412"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354631"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marL="0" lvl="0" indent="0" algn="ctr" defTabSz="800100" rtl="0">
            <a:lnSpc>
              <a:spcPct val="90000"/>
            </a:lnSpc>
            <a:spcBef>
              <a:spcPct val="0"/>
            </a:spcBef>
            <a:spcAft>
              <a:spcPct val="35000"/>
            </a:spcAft>
            <a:buNone/>
          </a:pPr>
          <a:r>
            <a:rPr lang="en-US" sz="1800" kern="1200" dirty="0"/>
            <a:t>To apply this concept to instruction execution we must recognize that an instruction has a number of stages</a:t>
          </a:r>
        </a:p>
      </dsp:txBody>
      <dsp:txXfrm>
        <a:off x="5354631" y="0"/>
        <a:ext cx="2547986" cy="1958617"/>
      </dsp:txXfrm>
    </dsp:sp>
    <dsp:sp modelId="{58494C77-8E8C-AB4D-92EC-9E2074C07624}">
      <dsp:nvSpPr>
        <dsp:cNvPr id="0" name=""/>
        <dsp:cNvSpPr/>
      </dsp:nvSpPr>
      <dsp:spPr>
        <a:xfrm>
          <a:off x="6383797"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marL="0" lvl="0" indent="0" algn="ctr" defTabSz="844550" rtl="0">
            <a:lnSpc>
              <a:spcPct val="90000"/>
            </a:lnSpc>
            <a:spcBef>
              <a:spcPct val="0"/>
            </a:spcBef>
            <a:spcAft>
              <a:spcPct val="35000"/>
            </a:spcAft>
            <a:buNone/>
          </a:pPr>
          <a:r>
            <a:rPr lang="en-US" sz="1900" kern="1200" dirty="0"/>
            <a:t>Occur when the pipeline, or some portion of the pipeline, must stall because conditions do not permit continued execution</a:t>
          </a:r>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marL="0" lvl="0" indent="0" algn="ctr" defTabSz="844550" rtl="0">
            <a:lnSpc>
              <a:spcPct val="90000"/>
            </a:lnSpc>
            <a:spcBef>
              <a:spcPct val="0"/>
            </a:spcBef>
            <a:spcAft>
              <a:spcPct val="35000"/>
            </a:spcAft>
            <a:buNone/>
          </a:pPr>
          <a:r>
            <a:rPr lang="en-GB" sz="1900" kern="1200" dirty="0"/>
            <a:t>Also referred to as a </a:t>
          </a:r>
          <a:r>
            <a:rPr lang="en-GB" sz="1900" i="1" kern="1200" dirty="0"/>
            <a:t>pipeline bubble</a:t>
          </a:r>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1">
          <a:noAutofit/>
        </a:bodyPr>
        <a:lstStyle/>
        <a:p>
          <a:pPr marL="0" lvl="0" indent="0" algn="l" defTabSz="844550" rtl="0">
            <a:lnSpc>
              <a:spcPct val="90000"/>
            </a:lnSpc>
            <a:spcBef>
              <a:spcPct val="0"/>
            </a:spcBef>
            <a:spcAft>
              <a:spcPct val="35000"/>
            </a:spcAft>
            <a:buNone/>
          </a:pPr>
          <a:r>
            <a:rPr lang="en-US" sz="1900" kern="1200" dirty="0"/>
            <a:t>There are three types of hazards:</a:t>
          </a:r>
        </a:p>
        <a:p>
          <a:pPr marL="114300" lvl="1" indent="-114300" algn="l" defTabSz="666750" rtl="0">
            <a:lnSpc>
              <a:spcPct val="90000"/>
            </a:lnSpc>
            <a:spcBef>
              <a:spcPct val="0"/>
            </a:spcBef>
            <a:spcAft>
              <a:spcPct val="15000"/>
            </a:spcAft>
            <a:buChar char="•"/>
          </a:pPr>
          <a:r>
            <a:rPr lang="en-US" sz="1500" kern="1200" dirty="0"/>
            <a:t>Resource</a:t>
          </a:r>
        </a:p>
        <a:p>
          <a:pPr marL="114300" lvl="1" indent="-114300" algn="l" defTabSz="666750" rtl="0">
            <a:lnSpc>
              <a:spcPct val="90000"/>
            </a:lnSpc>
            <a:spcBef>
              <a:spcPct val="0"/>
            </a:spcBef>
            <a:spcAft>
              <a:spcPct val="15000"/>
            </a:spcAft>
            <a:buChar char="•"/>
          </a:pPr>
          <a:r>
            <a:rPr lang="en-US" sz="1500" kern="1200" dirty="0"/>
            <a:t>Data</a:t>
          </a:r>
        </a:p>
        <a:p>
          <a:pPr marL="114300" lvl="1" indent="-114300" algn="l" defTabSz="666750" rtl="0">
            <a:lnSpc>
              <a:spcPct val="90000"/>
            </a:lnSpc>
            <a:spcBef>
              <a:spcPct val="0"/>
            </a:spcBef>
            <a:spcAft>
              <a:spcPct val="15000"/>
            </a:spcAft>
            <a:buChar char="•"/>
          </a:pPr>
          <a:r>
            <a:rPr lang="en-US" sz="1500" kern="1200" dirty="0"/>
            <a:t>Control</a:t>
          </a:r>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solidFill>
                <a:srgbClr val="FF0000"/>
              </a:solidFill>
            </a:rPr>
            <a:t>A simple pipeline suffers a penalty for a branch instruction because it must choose one of two instructions to fetch next and may make the wrong choice</a:t>
          </a: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dirty="0">
              <a:solidFill>
                <a:schemeClr val="accent2"/>
              </a:solidFill>
            </a:rPr>
            <a:t>A brute-force approach is to replicate the initial portions of the pipeline and allow the pipeline to fetch both instructions, making use of two streams. IBM 370/168, IBM3033</a:t>
          </a: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solidFill>
                <a:schemeClr val="accent2"/>
              </a:solidFill>
            </a:rPr>
            <a:t>Drawbacks:</a:t>
          </a:r>
          <a:endParaRPr lang="en-US" sz="21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077871" y="2977185"/>
        <a:ext cx="554827" cy="7591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5C5D-E876-A54A-A276-7916B59DDE7B}">
      <dsp:nvSpPr>
        <dsp:cNvPr id="0" name=""/>
        <dsp:cNvSpPr/>
      </dsp:nvSpPr>
      <dsp:spPr>
        <a:xfrm>
          <a:off x="0" y="4671800"/>
          <a:ext cx="8712968" cy="766447"/>
        </a:xfrm>
        <a:prstGeom prst="rect">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Write back</a:t>
          </a:r>
        </a:p>
      </dsp:txBody>
      <dsp:txXfrm>
        <a:off x="0" y="4671800"/>
        <a:ext cx="8712968" cy="413881"/>
      </dsp:txXfrm>
    </dsp:sp>
    <dsp:sp modelId="{934F4480-EF98-2D4C-9B83-D15690809056}">
      <dsp:nvSpPr>
        <dsp:cNvPr id="0" name=""/>
        <dsp:cNvSpPr/>
      </dsp:nvSpPr>
      <dsp:spPr>
        <a:xfrm>
          <a:off x="0" y="5070353"/>
          <a:ext cx="8712968" cy="35256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Updates registers and status flags modified during the preceding execute stage</a:t>
          </a:r>
        </a:p>
      </dsp:txBody>
      <dsp:txXfrm>
        <a:off x="0" y="5070353"/>
        <a:ext cx="8712968" cy="352565"/>
      </dsp:txXfrm>
    </dsp:sp>
    <dsp:sp modelId="{076C065E-D8E3-AC43-9F26-8D74FDDEE281}">
      <dsp:nvSpPr>
        <dsp:cNvPr id="0" name=""/>
        <dsp:cNvSpPr/>
      </dsp:nvSpPr>
      <dsp:spPr>
        <a:xfrm rot="10800000">
          <a:off x="0" y="3504500"/>
          <a:ext cx="8712968" cy="1178796"/>
        </a:xfrm>
        <a:prstGeom prst="upArrowCallout">
          <a:avLst/>
        </a:prstGeom>
        <a:solidFill>
          <a:schemeClr val="accent3">
            <a:hueOff val="-27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Execute</a:t>
          </a:r>
        </a:p>
      </dsp:txBody>
      <dsp:txXfrm rot="-10800000">
        <a:off x="0" y="3504500"/>
        <a:ext cx="8712968" cy="413757"/>
      </dsp:txXfrm>
    </dsp:sp>
    <dsp:sp modelId="{8D380DDE-D8A1-CA46-A6EA-E26248B08CA0}">
      <dsp:nvSpPr>
        <dsp:cNvPr id="0" name=""/>
        <dsp:cNvSpPr/>
      </dsp:nvSpPr>
      <dsp:spPr>
        <a:xfrm>
          <a:off x="0" y="3918258"/>
          <a:ext cx="8712968" cy="352460"/>
        </a:xfrm>
        <a:prstGeom prst="rect">
          <a:avLst/>
        </a:prstGeom>
        <a:solidFill>
          <a:schemeClr val="accent3">
            <a:tint val="40000"/>
            <a:alpha val="90000"/>
            <a:hueOff val="-13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Stage includes ALU operations, cache access, and register update</a:t>
          </a:r>
        </a:p>
      </dsp:txBody>
      <dsp:txXfrm>
        <a:off x="0" y="3918258"/>
        <a:ext cx="8712968" cy="352460"/>
      </dsp:txXfrm>
    </dsp:sp>
    <dsp:sp modelId="{1F270C8F-950D-4746-ADF7-6E5479824A59}">
      <dsp:nvSpPr>
        <dsp:cNvPr id="0" name=""/>
        <dsp:cNvSpPr/>
      </dsp:nvSpPr>
      <dsp:spPr>
        <a:xfrm rot="10800000">
          <a:off x="0" y="2337200"/>
          <a:ext cx="8712968" cy="1178796"/>
        </a:xfrm>
        <a:prstGeom prst="upArrowCallout">
          <a:avLst/>
        </a:prstGeom>
        <a:solidFill>
          <a:schemeClr val="accent3">
            <a:hueOff val="-54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Decode stage 2</a:t>
          </a:r>
        </a:p>
      </dsp:txBody>
      <dsp:txXfrm rot="-10800000">
        <a:off x="0" y="2337200"/>
        <a:ext cx="8712968" cy="413757"/>
      </dsp:txXfrm>
    </dsp:sp>
    <dsp:sp modelId="{D380F6F6-CF18-2345-A74F-FDE18796F575}">
      <dsp:nvSpPr>
        <dsp:cNvPr id="0" name=""/>
        <dsp:cNvSpPr/>
      </dsp:nvSpPr>
      <dsp:spPr>
        <a:xfrm>
          <a:off x="0" y="2750958"/>
          <a:ext cx="4356483" cy="352460"/>
        </a:xfrm>
        <a:prstGeom prst="rect">
          <a:avLst/>
        </a:prstGeom>
        <a:solidFill>
          <a:schemeClr val="accent3">
            <a:tint val="40000"/>
            <a:alpha val="90000"/>
            <a:hueOff val="-27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Expands each opcode into control signals for the ALU</a:t>
          </a:r>
        </a:p>
      </dsp:txBody>
      <dsp:txXfrm>
        <a:off x="0" y="2750958"/>
        <a:ext cx="4356483" cy="352460"/>
      </dsp:txXfrm>
    </dsp:sp>
    <dsp:sp modelId="{E7F4D529-EE61-FA46-8C6C-3665849EB00A}">
      <dsp:nvSpPr>
        <dsp:cNvPr id="0" name=""/>
        <dsp:cNvSpPr/>
      </dsp:nvSpPr>
      <dsp:spPr>
        <a:xfrm>
          <a:off x="4356484" y="2750958"/>
          <a:ext cx="4356483" cy="352460"/>
        </a:xfrm>
        <a:prstGeom prst="rect">
          <a:avLst/>
        </a:prstGeom>
        <a:solidFill>
          <a:schemeClr val="accent3">
            <a:tint val="40000"/>
            <a:alpha val="90000"/>
            <a:hueOff val="-40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Also controls the computation of the more complex addressing modes</a:t>
          </a:r>
        </a:p>
      </dsp:txBody>
      <dsp:txXfrm>
        <a:off x="4356484" y="2750958"/>
        <a:ext cx="4356483" cy="352460"/>
      </dsp:txXfrm>
    </dsp:sp>
    <dsp:sp modelId="{5B26307B-A624-C24C-ACCD-2DDF84EAA60B}">
      <dsp:nvSpPr>
        <dsp:cNvPr id="0" name=""/>
        <dsp:cNvSpPr/>
      </dsp:nvSpPr>
      <dsp:spPr>
        <a:xfrm rot="10800000">
          <a:off x="0" y="1169900"/>
          <a:ext cx="8712968" cy="1178796"/>
        </a:xfrm>
        <a:prstGeom prst="upArrowCallout">
          <a:avLst/>
        </a:prstGeom>
        <a:solidFill>
          <a:schemeClr val="accent3">
            <a:hueOff val="-81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Decode stage 1</a:t>
          </a:r>
        </a:p>
      </dsp:txBody>
      <dsp:txXfrm rot="-10800000">
        <a:off x="0" y="1169900"/>
        <a:ext cx="8712968" cy="413757"/>
      </dsp:txXfrm>
    </dsp:sp>
    <dsp:sp modelId="{86710D97-7381-7643-8E6C-7CD89531582C}">
      <dsp:nvSpPr>
        <dsp:cNvPr id="0" name=""/>
        <dsp:cNvSpPr/>
      </dsp:nvSpPr>
      <dsp:spPr>
        <a:xfrm>
          <a:off x="4254" y="1583658"/>
          <a:ext cx="2901486" cy="352460"/>
        </a:xfrm>
        <a:prstGeom prst="rect">
          <a:avLst/>
        </a:prstGeom>
        <a:solidFill>
          <a:schemeClr val="accent3">
            <a:tint val="40000"/>
            <a:alpha val="90000"/>
            <a:hueOff val="-54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All opcode and addressing-mode information is decoded in the D1 stage</a:t>
          </a:r>
        </a:p>
      </dsp:txBody>
      <dsp:txXfrm>
        <a:off x="4254" y="1583658"/>
        <a:ext cx="2901486" cy="352460"/>
      </dsp:txXfrm>
    </dsp:sp>
    <dsp:sp modelId="{981DC774-DE51-BE4F-B703-2CC713DF2309}">
      <dsp:nvSpPr>
        <dsp:cNvPr id="0" name=""/>
        <dsp:cNvSpPr/>
      </dsp:nvSpPr>
      <dsp:spPr>
        <a:xfrm>
          <a:off x="2905740" y="1583658"/>
          <a:ext cx="2901486" cy="352460"/>
        </a:xfrm>
        <a:prstGeom prst="rect">
          <a:avLst/>
        </a:prstGeom>
        <a:solidFill>
          <a:schemeClr val="accent3">
            <a:tint val="40000"/>
            <a:alpha val="90000"/>
            <a:hueOff val="-67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3 bytes of instruction are passed to the D1 stage from the prefetch buffers</a:t>
          </a:r>
        </a:p>
      </dsp:txBody>
      <dsp:txXfrm>
        <a:off x="2905740" y="1583658"/>
        <a:ext cx="2901486" cy="352460"/>
      </dsp:txXfrm>
    </dsp:sp>
    <dsp:sp modelId="{FC3D2DC0-4C36-2745-8697-9F32D22B9C2E}">
      <dsp:nvSpPr>
        <dsp:cNvPr id="0" name=""/>
        <dsp:cNvSpPr/>
      </dsp:nvSpPr>
      <dsp:spPr>
        <a:xfrm>
          <a:off x="5807227" y="1583658"/>
          <a:ext cx="2901486" cy="352460"/>
        </a:xfrm>
        <a:prstGeom prst="rect">
          <a:avLst/>
        </a:prstGeom>
        <a:solidFill>
          <a:schemeClr val="accent3">
            <a:tint val="40000"/>
            <a:alpha val="90000"/>
            <a:hueOff val="-81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D1 decoder can then direct the D2 stage to capture the rest of the instruction</a:t>
          </a:r>
        </a:p>
      </dsp:txBody>
      <dsp:txXfrm>
        <a:off x="5807227" y="1583658"/>
        <a:ext cx="2901486" cy="352460"/>
      </dsp:txXfrm>
    </dsp:sp>
    <dsp:sp modelId="{EB857481-C7D6-2D4C-89EB-D1F54EFE4799}">
      <dsp:nvSpPr>
        <dsp:cNvPr id="0" name=""/>
        <dsp:cNvSpPr/>
      </dsp:nvSpPr>
      <dsp:spPr>
        <a:xfrm rot="10800000">
          <a:off x="0" y="2600"/>
          <a:ext cx="8712968" cy="1178796"/>
        </a:xfrm>
        <a:prstGeom prst="upArrowCallout">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rtl="0">
            <a:lnSpc>
              <a:spcPct val="90000"/>
            </a:lnSpc>
            <a:spcBef>
              <a:spcPct val="0"/>
            </a:spcBef>
            <a:spcAft>
              <a:spcPct val="35000"/>
            </a:spcAft>
            <a:buNone/>
          </a:pPr>
          <a:r>
            <a:rPr lang="en-GB" sz="1400" kern="1200"/>
            <a:t>Fetch</a:t>
          </a:r>
        </a:p>
      </dsp:txBody>
      <dsp:txXfrm rot="-10800000">
        <a:off x="0" y="2600"/>
        <a:ext cx="8712968" cy="413757"/>
      </dsp:txXfrm>
    </dsp:sp>
    <dsp:sp modelId="{23616CED-90C6-0049-B429-C173A89B11C4}">
      <dsp:nvSpPr>
        <dsp:cNvPr id="0" name=""/>
        <dsp:cNvSpPr/>
      </dsp:nvSpPr>
      <dsp:spPr>
        <a:xfrm>
          <a:off x="0" y="416358"/>
          <a:ext cx="4356483" cy="352460"/>
        </a:xfrm>
        <a:prstGeom prst="rect">
          <a:avLst/>
        </a:prstGeom>
        <a:solidFill>
          <a:schemeClr val="accent3">
            <a:tint val="40000"/>
            <a:alpha val="90000"/>
            <a:hueOff val="-94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Objective is to fill the prefetch buffers with new data as soon as the old data have been consumed by the instruction decoder</a:t>
          </a:r>
        </a:p>
      </dsp:txBody>
      <dsp:txXfrm>
        <a:off x="0" y="416358"/>
        <a:ext cx="4356483" cy="352460"/>
      </dsp:txXfrm>
    </dsp:sp>
    <dsp:sp modelId="{1D9CA8F7-9FAF-B443-9050-42C2FD4F26E6}">
      <dsp:nvSpPr>
        <dsp:cNvPr id="0" name=""/>
        <dsp:cNvSpPr/>
      </dsp:nvSpPr>
      <dsp:spPr>
        <a:xfrm>
          <a:off x="4356484" y="416358"/>
          <a:ext cx="4356483" cy="352460"/>
        </a:xfrm>
        <a:prstGeom prst="rect">
          <a:avLst/>
        </a:prstGeom>
        <a:solidFill>
          <a:schemeClr val="accent3">
            <a:tint val="40000"/>
            <a:alpha val="90000"/>
            <a:hueOff val="-108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marL="0" lvl="0" indent="0" algn="ctr" defTabSz="488950" rtl="0">
            <a:lnSpc>
              <a:spcPct val="90000"/>
            </a:lnSpc>
            <a:spcBef>
              <a:spcPct val="0"/>
            </a:spcBef>
            <a:spcAft>
              <a:spcPct val="35000"/>
            </a:spcAft>
            <a:buNone/>
          </a:pPr>
          <a:r>
            <a:rPr lang="en-GB" sz="1100" kern="1200"/>
            <a:t>Operates independently of the other stages to keep the prefetch buffers full</a:t>
          </a:r>
        </a:p>
      </dsp:txBody>
      <dsp:txXfrm>
        <a:off x="4356484" y="416358"/>
        <a:ext cx="4356483" cy="3524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1</a:t>
            </a:fld>
            <a:endParaRPr lang="en-US" dirty="0"/>
          </a:p>
        </p:txBody>
      </p:sp>
    </p:spTree>
    <p:extLst>
      <p:ext uri="{BB962C8B-B14F-4D97-AF65-F5344CB8AC3E}">
        <p14:creationId xmlns:p14="http://schemas.microsoft.com/office/powerpoint/2010/main" val="1482254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1150938" y="692150"/>
            <a:ext cx="4556125" cy="3416300"/>
          </a:xfrm>
          <a:ln cap="flat"/>
        </p:spPr>
      </p:sp>
      <p:sp>
        <p:nvSpPr>
          <p:cNvPr id="7475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Read the next instruction from memory into the processor.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Interpret the opcode and perform the indicated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a:t>
            </a:r>
            <a:r>
              <a:rPr lang="en-US" sz="1200" kern="1200" dirty="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extLst>
      <p:ext uri="{BB962C8B-B14F-4D97-AF65-F5344CB8AC3E}">
        <p14:creationId xmlns:p14="http://schemas.microsoft.com/office/powerpoint/2010/main" val="43811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150938" y="692150"/>
            <a:ext cx="4556125" cy="3416300"/>
          </a:xfrm>
          <a:ln/>
        </p:spPr>
      </p:sp>
      <p:sp>
        <p:nvSpPr>
          <p:cNvPr id="122883"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We have seen, in Chapter 13, that the execution of an instruction may involve one or more operands in memory, each of which requires a memory access. Further, if indirect addressing is used, then additional memory accesses are required.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can think of the fetching of indirect addresses as one more instruction stages. The result is shown in Figure 14.4. The main line of activity consists of alternating instruction fetch and instruction execution activities. After an instruction is fetched, it is examined to determine if any indirect addressing is involved. If so, the required operands are fetched using indirect addressing. Following execution, an interrupt may be processed before the next instruction fetch. </a:t>
            </a:r>
            <a:endParaRPr lang="en-US" dirty="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0938" y="692150"/>
            <a:ext cx="4556125" cy="3416300"/>
          </a:xfrm>
          <a:ln/>
        </p:spPr>
      </p:sp>
      <p:sp>
        <p:nvSpPr>
          <p:cNvPr id="123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Another way to view this process is shown in Figure 14.5, which is a revised version of Figure 3.12. This illustrates more correctly the nature of the instruction cycle. Once an instruction is fetched, its operand specifiers must be identified. Each input operand in memory is then fetched, and this process may require indirect addressing. Register-based operands need not be fetched. Once the opcode is executed, a similar process may be needed to store the result in main memory. </a:t>
            </a:r>
            <a:endParaRPr lang="en-US" dirty="0"/>
          </a:p>
          <a:p>
            <a:endParaRPr lang="en-GB" dirty="0"/>
          </a:p>
        </p:txBody>
      </p:sp>
    </p:spTree>
    <p:extLst>
      <p:ext uri="{BB962C8B-B14F-4D97-AF65-F5344CB8AC3E}">
        <p14:creationId xmlns:p14="http://schemas.microsoft.com/office/powerpoint/2010/main" val="144423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50938" y="692150"/>
            <a:ext cx="4556125" cy="3416300"/>
          </a:xfrm>
          <a:ln/>
        </p:spPr>
      </p:sp>
      <p:sp>
        <p:nvSpPr>
          <p:cNvPr id="124931"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exact sequence of events during an instruction cycle depends on the design of the processor. We can, however, indicate in general terms what must happen. Let us assume that a processor that employs a memory address register (MAR), a memory buffer register (MBR), a program counter (PC), and an instruction register (IR).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During the </a:t>
            </a:r>
            <a:r>
              <a:rPr lang="en-US" sz="1200" i="1" kern="1200" dirty="0">
                <a:solidFill>
                  <a:schemeClr val="tx1"/>
                </a:solidFill>
                <a:latin typeface="Times New Roman" pitchFamily="-1" charset="0"/>
                <a:ea typeface="+mn-ea"/>
                <a:cs typeface="+mn-cs"/>
              </a:rPr>
              <a:t>fetch cycle, </a:t>
            </a:r>
            <a:r>
              <a:rPr lang="en-US" sz="1200" kern="1200" dirty="0">
                <a:solidFill>
                  <a:schemeClr val="tx1"/>
                </a:solidFill>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dirty="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50938" y="692150"/>
            <a:ext cx="4556125" cy="3416300"/>
          </a:xfrm>
          <a:ln/>
        </p:spPr>
      </p:sp>
      <p:sp>
        <p:nvSpPr>
          <p:cNvPr id="12697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a:solidFill>
                  <a:schemeClr val="tx1"/>
                </a:solidFill>
                <a:latin typeface="Times New Roman" pitchFamily="-1" charset="0"/>
                <a:ea typeface="+mn-ea"/>
                <a:cs typeface="+mn-cs"/>
              </a:rPr>
              <a:t>indirect cycle </a:t>
            </a:r>
            <a:r>
              <a:rPr lang="en-US" sz="1200" kern="1200" dirty="0">
                <a:solidFill>
                  <a:schemeClr val="tx1"/>
                </a:solidFill>
                <a:latin typeface="Times New Roman" pitchFamily="-1" charset="0"/>
                <a:ea typeface="+mn-ea"/>
                <a:cs typeface="+mn-cs"/>
              </a:rPr>
              <a:t>is performed. As shown in Figure 14.7, this is a simple cycle. The right- most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fetch and indirect cycles are simple and predictable. The </a:t>
            </a:r>
            <a:r>
              <a:rPr lang="en-US" sz="1200" i="1" kern="1200" dirty="0">
                <a:solidFill>
                  <a:schemeClr val="tx1"/>
                </a:solidFill>
                <a:latin typeface="Times New Roman" pitchFamily="-1" charset="0"/>
                <a:ea typeface="+mn-ea"/>
                <a:cs typeface="+mn-cs"/>
              </a:rPr>
              <a:t>execute cycle </a:t>
            </a:r>
            <a:r>
              <a:rPr lang="en-US" sz="1200" kern="1200" dirty="0">
                <a:solidFill>
                  <a:schemeClr val="tx1"/>
                </a:solidFill>
                <a:latin typeface="Times New Roman" pitchFamily="-1" charset="0"/>
                <a:ea typeface="+mn-ea"/>
                <a:cs typeface="+mn-cs"/>
              </a:rPr>
              <a:t>takes many forms; the form depends on which of the various machine instructions is in the IR. This cycle may involve transferring data among registers, read or write from memory or I/O, and/or the invocation of the ALU. </a:t>
            </a:r>
            <a:endParaRPr lang="en-US" dirty="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50938" y="692150"/>
            <a:ext cx="4556125" cy="3416300"/>
          </a:xfrm>
          <a:ln/>
        </p:spPr>
      </p:sp>
      <p:sp>
        <p:nvSpPr>
          <p:cNvPr id="128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Like the fetch and indirect cycles, the </a:t>
            </a:r>
            <a:r>
              <a:rPr lang="en-US" sz="1200" i="1" kern="1200" dirty="0">
                <a:solidFill>
                  <a:schemeClr val="tx1"/>
                </a:solidFill>
                <a:latin typeface="Times New Roman" pitchFamily="-1" charset="0"/>
                <a:ea typeface="+mn-ea"/>
                <a:cs typeface="+mn-cs"/>
              </a:rPr>
              <a:t>interrupt cycle </a:t>
            </a:r>
            <a:r>
              <a:rPr lang="en-US" sz="1200" kern="1200" dirty="0">
                <a:solidFill>
                  <a:schemeClr val="tx1"/>
                </a:solidFill>
                <a:latin typeface="Times New Roman" pitchFamily="-1" charset="0"/>
                <a:ea typeface="+mn-ea"/>
                <a:cs typeface="+mn-cs"/>
              </a:rPr>
              <a:t>is simple and predictable (Figure 14.8). 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It might, for example, be a stack pointer. The PC is loaded with the address of the interrupt routine. As a result, the next instruction cycle will begin by fetching the appropriate instruction.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1150938" y="692150"/>
            <a:ext cx="4556125" cy="3416300"/>
          </a:xfrm>
          <a:ln cap="flat"/>
        </p:spPr>
      </p:sp>
      <p:sp>
        <p:nvSpPr>
          <p:cNvPr id="8090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a:solidFill>
                  <a:schemeClr val="tx1"/>
                </a:solidFill>
                <a:latin typeface="Times New Roman" pitchFamily="-1" charset="0"/>
                <a:ea typeface="+mn-ea"/>
                <a:cs typeface="+mn-cs"/>
              </a:rPr>
              <a:t>pipelining, </a:t>
            </a:r>
            <a:r>
              <a:rPr lang="en-US" sz="1200" kern="1200" dirty="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a:p>
          <a:p>
            <a:endParaRPr lang="en-US" sz="1200" kern="1200" dirty="0">
              <a:solidFill>
                <a:schemeClr val="tx1"/>
              </a:solidFill>
              <a:latin typeface="Times New Roman" pitchFamily="-1" charset="0"/>
              <a:ea typeface="+mn-ea"/>
              <a:cs typeface="+mn-cs"/>
            </a:endParaRPr>
          </a:p>
        </p:txBody>
      </p:sp>
    </p:spTree>
    <p:extLst>
      <p:ext uri="{BB962C8B-B14F-4D97-AF65-F5344CB8AC3E}">
        <p14:creationId xmlns:p14="http://schemas.microsoft.com/office/powerpoint/2010/main" val="127472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a:solidFill>
                  <a:schemeClr val="tx1"/>
                </a:solidFill>
                <a:latin typeface="Times New Roman" pitchFamily="-1" charset="0"/>
                <a:ea typeface="+mn-ea"/>
                <a:cs typeface="+mn-cs"/>
              </a:rPr>
              <a:t>As a simple approach, consider subdividing instruction processing into two stages: fetch instruction and execute instruction. There are times during the execution of an instruction when main memory is not being accessed. This time could be used to fetch the next instruction in parallel with the execution of the current one. Figure 14.9a depicts this approach. The pipeline has two independent stages. The first stage fetches an instruction and buffers it. When the second stage is free, the first stage passes it the buffered instruction. While the second stage is executing the instruction, the first stage takes advantage of any unused memory cycles to fetch and buffer the next instruction. This is called instruction prefetch or </a:t>
            </a:r>
            <a:r>
              <a:rPr lang="en-US" sz="1200" i="1" kern="1200" dirty="0">
                <a:solidFill>
                  <a:schemeClr val="tx1"/>
                </a:solidFill>
                <a:latin typeface="Times New Roman" pitchFamily="-1" charset="0"/>
                <a:ea typeface="+mn-ea"/>
                <a:cs typeface="+mn-cs"/>
              </a:rPr>
              <a:t>fetch overlap. </a:t>
            </a:r>
            <a:r>
              <a:rPr lang="en-US" sz="1200" kern="1200" dirty="0">
                <a:solidFill>
                  <a:schemeClr val="tx1"/>
                </a:solidFill>
                <a:latin typeface="Times New Roman" pitchFamily="-1" charset="0"/>
                <a:ea typeface="+mn-ea"/>
                <a:cs typeface="+mn-cs"/>
              </a:rPr>
              <a:t>Note that this approach, which involves instruction buffering, requires more registers. In general, pipelining requires registers to store data between stages.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should be clear that this process will speed up instruction execution. If the fetch and execute stages were of equal duration, the instruction cycle time would be halved. However, if we look more closely at this pipeline (Figure 14.9b), we will see that this doubling of execution rate is unlikely for two reasons: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execution time will generally be longer than the fetch time. Execution will involve reading and storing operands and the performance of some operation. Thus, the fetch stage may have to wait for some time before it can empty its buffer.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 conditional branch instruction makes the address of the next instruction to be fetched unknown. Thus, the fetch stage must wait until it receives the next instruction address from the execute stage. The execute stage may then have to wait while the next instruction is fetched.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Guessing can reduce the time loss from the second reason. A simple rule is the following: When a conditional branch instruction is passed on from the fetch to the execute stage, the fetch stage fetches the next instruction in memory after the branch instruction. Then, if the branch is not taken, no time is lost. If the branch is taken, the fetched instruction must be discarded and a new instruction fetched.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92547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a:p>
          <a:p>
            <a:endParaRPr lang="en-US" dirty="0"/>
          </a:p>
          <a:p>
            <a:r>
              <a:rPr lang="en-US" sz="1200" b="1" kern="1200" dirty="0">
                <a:solidFill>
                  <a:schemeClr val="tx1"/>
                </a:solidFill>
                <a:latin typeface="Times New Roman" pitchFamily="-1" charset="0"/>
                <a:ea typeface="+mn-ea"/>
                <a:cs typeface="+mn-cs"/>
              </a:rPr>
              <a:t>Fetch instruction (FI): </a:t>
            </a:r>
            <a:r>
              <a:rPr lang="en-US" sz="1200" kern="1200" dirty="0">
                <a:solidFill>
                  <a:schemeClr val="tx1"/>
                </a:solidFill>
                <a:latin typeface="Times New Roman" pitchFamily="-1" charset="0"/>
                <a:ea typeface="+mn-ea"/>
                <a:cs typeface="+mn-cs"/>
              </a:rPr>
              <a:t>Read the next expected instruction into a buffer.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instruction (DI): </a:t>
            </a:r>
            <a:r>
              <a:rPr lang="en-US" sz="1200" kern="1200" dirty="0">
                <a:solidFill>
                  <a:schemeClr val="tx1"/>
                </a:solidFill>
                <a:latin typeface="Times New Roman" pitchFamily="-1" charset="0"/>
                <a:ea typeface="+mn-ea"/>
                <a:cs typeface="+mn-cs"/>
              </a:rPr>
              <a:t>Determine the opcode and the operand specifiers.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Calculate operands (CO): </a:t>
            </a:r>
            <a:r>
              <a:rPr lang="en-US" sz="1200" b="0" kern="1200" dirty="0">
                <a:solidFill>
                  <a:schemeClr val="tx1"/>
                </a:solidFill>
                <a:latin typeface="Times New Roman" pitchFamily="-1" charset="0"/>
                <a:ea typeface="+mn-ea"/>
                <a:cs typeface="+mn-cs"/>
              </a:rPr>
              <a:t>Calculate the effective address of each source operand</a:t>
            </a:r>
            <a:r>
              <a:rPr lang="en-US" sz="1200" kern="1200" dirty="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Fetch operands (FO): </a:t>
            </a:r>
            <a:r>
              <a:rPr lang="en-US" sz="1200" kern="1200" dirty="0">
                <a:solidFill>
                  <a:schemeClr val="tx1"/>
                </a:solidFill>
                <a:latin typeface="Times New Roman" pitchFamily="-1" charset="0"/>
                <a:ea typeface="+mn-ea"/>
                <a:cs typeface="+mn-cs"/>
              </a:rPr>
              <a:t>Fetch each operand from memory. Operands in registers need not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instruction (EI): </a:t>
            </a:r>
            <a:r>
              <a:rPr lang="en-US" sz="1200" b="0" kern="1200" dirty="0">
                <a:solidFill>
                  <a:schemeClr val="tx1"/>
                </a:solidFill>
                <a:latin typeface="Times New Roman" pitchFamily="-1" charset="0"/>
                <a:ea typeface="+mn-ea"/>
                <a:cs typeface="+mn-cs"/>
              </a:rPr>
              <a:t>Perform the indicated operation and store the result, if </a:t>
            </a:r>
            <a:r>
              <a:rPr lang="en-US" sz="1200" kern="1200" dirty="0">
                <a:solidFill>
                  <a:schemeClr val="tx1"/>
                </a:solidFill>
                <a:latin typeface="Times New Roman" pitchFamily="-1" charset="0"/>
                <a:ea typeface="+mn-ea"/>
                <a:cs typeface="+mn-cs"/>
              </a:rPr>
              <a:t>any, in the specified destination operand location.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operand (WO): </a:t>
            </a:r>
            <a:r>
              <a:rPr lang="en-US" sz="1200" kern="1200" dirty="0">
                <a:solidFill>
                  <a:schemeClr val="tx1"/>
                </a:solidFill>
                <a:latin typeface="Times New Roman" pitchFamily="-1" charset="0"/>
                <a:ea typeface="+mn-ea"/>
                <a:cs typeface="+mn-cs"/>
              </a:rPr>
              <a:t>Store the result in memory.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 this decomposition, the various stages will be of more nearly equal duration. </a:t>
            </a:r>
            <a:endParaRPr lang="en-US" dirty="0"/>
          </a:p>
          <a:p>
            <a:endParaRPr lang="en-US" sz="1200" kern="1200" dirty="0">
              <a:solidFill>
                <a:schemeClr val="tx1"/>
              </a:solidFill>
              <a:latin typeface="Times New Roman" pitchFamily="-1" charset="0"/>
              <a:ea typeface="+mn-ea"/>
              <a:cs typeface="+mn-cs"/>
            </a:endParaRPr>
          </a:p>
          <a:p>
            <a:endParaRPr lang="en-US" dirty="0"/>
          </a:p>
        </p:txBody>
      </p:sp>
    </p:spTree>
    <p:extLst>
      <p:ext uri="{BB962C8B-B14F-4D97-AF65-F5344CB8AC3E}">
        <p14:creationId xmlns:p14="http://schemas.microsoft.com/office/powerpoint/2010/main" val="1788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1150938" y="692150"/>
            <a:ext cx="4556125" cy="3416300"/>
          </a:xfrm>
          <a:ln cap="flat"/>
        </p:spPr>
      </p:sp>
      <p:sp>
        <p:nvSpPr>
          <p:cNvPr id="829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a:p>
          <a:p>
            <a:endParaRPr lang="en-GB" dirty="0"/>
          </a:p>
        </p:txBody>
      </p:sp>
    </p:spTree>
    <p:extLst>
      <p:ext uri="{BB962C8B-B14F-4D97-AF65-F5344CB8AC3E}">
        <p14:creationId xmlns:p14="http://schemas.microsoft.com/office/powerpoint/2010/main" val="87423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To understand the organization of the processor, let us consider the requirements placed on the processor, the things that it must do: </a:t>
            </a:r>
            <a:endParaRPr lang="en-US" dirty="0"/>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Fetch instruction: The processor reads an instruction from memory (register, cache, main memory).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Interpret instruction: The </a:t>
            </a:r>
            <a:r>
              <a:rPr lang="en-US" sz="1200" kern="1200" dirty="0">
                <a:solidFill>
                  <a:schemeClr val="tx1"/>
                </a:solidFill>
                <a:latin typeface="Times New Roman" pitchFamily="-1" charset="0"/>
                <a:ea typeface="+mn-ea"/>
                <a:cs typeface="+mn-cs"/>
              </a:rPr>
              <a:t>instruction is decoded to determine what action is required.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Fetch data: The execution of an instruction may require reading data from memory or an I/O module.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Process data: The execution of an instruction may require performing some arithmetic or logical operation on data.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Write data: The results of an execution may require writing data to memory or an I/O module.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 </a:t>
            </a:r>
          </a:p>
          <a:p>
            <a:endParaRPr lang="en-GB" dirty="0"/>
          </a:p>
        </p:txBody>
      </p:sp>
    </p:spTree>
    <p:extLst>
      <p:ext uri="{BB962C8B-B14F-4D97-AF65-F5344CB8AC3E}">
        <p14:creationId xmlns:p14="http://schemas.microsoft.com/office/powerpoint/2010/main" val="1438740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1150938" y="692150"/>
            <a:ext cx="4556125" cy="34163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a:p>
          <a:p>
            <a:endParaRPr lang="en-GB" dirty="0"/>
          </a:p>
        </p:txBody>
      </p:sp>
    </p:spTree>
    <p:extLst>
      <p:ext uri="{BB962C8B-B14F-4D97-AF65-F5344CB8AC3E}">
        <p14:creationId xmlns:p14="http://schemas.microsoft.com/office/powerpoint/2010/main" val="130749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14.12 indicates the logic needed for pipelining to account for branches and interrupts.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problems arise that did not appear in our simple two-stage organization. The CO stage may depend on the contents of a register that could be altered by a previous instruction that is still in the pipeline. Other such register and memory conflicts could occur. The system must contain logic to account for this type of conflict. </a:t>
            </a:r>
            <a:endParaRPr lang="en-US" dirty="0"/>
          </a:p>
          <a:p>
            <a:endParaRPr lang="en-US" dirty="0"/>
          </a:p>
        </p:txBody>
      </p:sp>
    </p:spTree>
    <p:extLst>
      <p:ext uri="{BB962C8B-B14F-4D97-AF65-F5344CB8AC3E}">
        <p14:creationId xmlns:p14="http://schemas.microsoft.com/office/powerpoint/2010/main" val="63655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To clarify pipeline operation, it might be useful to look at an alternative depiction. Figures 14.10 and 14.11 show the progression of time horizontally across the figures, with each row showing the progress of an individual instruction. Figure 14.13 shows same sequence of events, with time progressing vertically down the figure, and each row showing the state of the pipeline at a given point in time. In Figure 14.13a (which corresponds to Figure 14.10), the pipeline is full at time 6, with 6 different instructions in various stages of execution, and remains full through time 9; we assume that instruction I9 is the last instruction to be executed. 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p:txBody>
      </p:sp>
    </p:spTree>
    <p:extLst>
      <p:ext uri="{BB962C8B-B14F-4D97-AF65-F5344CB8AC3E}">
        <p14:creationId xmlns:p14="http://schemas.microsoft.com/office/powerpoint/2010/main" val="1958814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a:p>
          <a:p>
            <a:endParaRPr lang="en-US" dirty="0"/>
          </a:p>
        </p:txBody>
      </p:sp>
    </p:spTree>
    <p:extLst>
      <p:ext uri="{BB962C8B-B14F-4D97-AF65-F5344CB8AC3E}">
        <p14:creationId xmlns:p14="http://schemas.microsoft.com/office/powerpoint/2010/main" val="86258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a:t>
            </a:r>
            <a:r>
              <a:rPr lang="en-US" sz="1200" b="1" kern="1200" dirty="0">
                <a:solidFill>
                  <a:schemeClr val="tx1"/>
                </a:solidFill>
                <a:latin typeface="Times New Roman" pitchFamily="-1" charset="0"/>
                <a:ea typeface="+mn-ea"/>
                <a:cs typeface="+mn-cs"/>
              </a:rPr>
              <a:t>pipeline hazard </a:t>
            </a:r>
            <a:r>
              <a:rPr lang="en-US" sz="1200" kern="1200" dirty="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a:solidFill>
                  <a:schemeClr val="tx1"/>
                </a:solidFill>
                <a:latin typeface="Times New Roman" pitchFamily="-1" charset="0"/>
                <a:ea typeface="+mn-ea"/>
                <a:cs typeface="+mn-cs"/>
              </a:rPr>
              <a:t>pipeline bubble. </a:t>
            </a:r>
            <a:r>
              <a:rPr lang="en-US" sz="1200" kern="1200" dirty="0">
                <a:solidFill>
                  <a:schemeClr val="tx1"/>
                </a:solidFill>
                <a:latin typeface="Times New Roman" pitchFamily="-1" charset="0"/>
                <a:ea typeface="+mn-ea"/>
                <a:cs typeface="+mn-cs"/>
              </a:rPr>
              <a:t>There are three types of hazards: resource, data, and control.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Tree>
    <p:extLst>
      <p:ext uri="{BB962C8B-B14F-4D97-AF65-F5344CB8AC3E}">
        <p14:creationId xmlns:p14="http://schemas.microsoft.com/office/powerpoint/2010/main" val="2026941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a:solidFill>
                  <a:schemeClr val="tx1"/>
                </a:solidFill>
                <a:latin typeface="Times New Roman" pitchFamily="-1" charset="0"/>
                <a:ea typeface="+mn-ea"/>
                <a:cs typeface="+mn-cs"/>
              </a:rPr>
              <a:t>structural hazard.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extLst>
      <p:ext uri="{BB962C8B-B14F-4D97-AF65-F5344CB8AC3E}">
        <p14:creationId xmlns:p14="http://schemas.microsoft.com/office/powerpoint/2010/main" val="1267319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EAX, EBX /* EAX = EAX + EBX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ECX, EAX /* ECX = ECX – EAX</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a:solidFill>
                  <a:schemeClr val="tx1"/>
                </a:solidFill>
                <a:latin typeface="Times New Roman" pitchFamily="-1" charset="0"/>
                <a:ea typeface="+mn-ea"/>
                <a:cs typeface="+mn-cs"/>
              </a:rPr>
              <a:t>from ECX and stores the result in ECX. Figure 14.16 shows the pipeline behavior.</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p:txBody>
      </p:sp>
    </p:spTree>
    <p:extLst>
      <p:ext uri="{BB962C8B-B14F-4D97-AF65-F5344CB8AC3E}">
        <p14:creationId xmlns:p14="http://schemas.microsoft.com/office/powerpoint/2010/main" val="1102731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There are three types of data hazards;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Read after write (RAW), or true dependency: </a:t>
            </a:r>
            <a:r>
              <a:rPr lang="en-US" sz="1200" kern="1200" dirty="0">
                <a:solidFill>
                  <a:schemeClr val="tx1"/>
                </a:solidFill>
                <a:latin typeface="Times New Roman" pitchFamily="-1" charset="0"/>
                <a:ea typeface="+mn-ea"/>
                <a:cs typeface="+mn-cs"/>
              </a:rPr>
              <a:t>An instruction modifies a register or memory location and a succeeding instruction reads the data in that memory or register location. A hazard occurs if the read takes place before the write operation is complete.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Write after read (WAR), or antidependency: </a:t>
            </a:r>
            <a:r>
              <a:rPr lang="en-US" sz="1200" b="0" kern="1200" dirty="0">
                <a:solidFill>
                  <a:schemeClr val="tx1"/>
                </a:solidFill>
                <a:latin typeface="Times New Roman" pitchFamily="-1" charset="0"/>
                <a:ea typeface="+mn-ea"/>
                <a:cs typeface="+mn-cs"/>
              </a:rPr>
              <a:t>An instruction reads a register or </a:t>
            </a:r>
            <a:r>
              <a:rPr lang="en-US" sz="1200" kern="1200" dirty="0">
                <a:solidFill>
                  <a:schemeClr val="tx1"/>
                </a:solidFill>
                <a:latin typeface="Times New Roman" pitchFamily="-1" charset="0"/>
                <a:ea typeface="+mn-ea"/>
                <a:cs typeface="+mn-cs"/>
              </a:rPr>
              <a:t>memory location and a succeeding instruction writes to the location. A hazard occurs if the write operation completes before the read operation takes place.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Write after write (WAW), or output dependency: </a:t>
            </a:r>
            <a:r>
              <a:rPr lang="en-US" sz="1200" kern="1200" dirty="0">
                <a:solidFill>
                  <a:schemeClr val="tx1"/>
                </a:solidFill>
                <a:latin typeface="Times New Roman" pitchFamily="-1" charset="0"/>
                <a:ea typeface="+mn-ea"/>
                <a:cs typeface="+mn-cs"/>
              </a:rPr>
              <a:t>Two instructions both write to the same location. A hazard occurs if the write operations take place in the reverse order of the intended sequence.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example of Figure 14.16 is a RAW hazard. The other two hazards are best discussed in the context of superscalar organization, discussed in Chapter 16.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endParaRPr lang="en-US" dirty="0"/>
          </a:p>
          <a:p>
            <a:endParaRPr lang="en-US" dirty="0"/>
          </a:p>
          <a:p>
            <a:endParaRPr lang="en-US" dirty="0"/>
          </a:p>
        </p:txBody>
      </p:sp>
    </p:spTree>
    <p:extLst>
      <p:ext uri="{BB962C8B-B14F-4D97-AF65-F5344CB8AC3E}">
        <p14:creationId xmlns:p14="http://schemas.microsoft.com/office/powerpoint/2010/main" val="825236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control hazard, also known as a </a:t>
            </a:r>
            <a:r>
              <a:rPr lang="en-US" sz="1200" i="1" kern="1200" dirty="0">
                <a:solidFill>
                  <a:schemeClr val="tx1"/>
                </a:solidFill>
                <a:latin typeface="Times New Roman" pitchFamily="-1" charset="0"/>
                <a:ea typeface="+mn-ea"/>
                <a:cs typeface="+mn-cs"/>
              </a:rPr>
              <a:t>branch hazard, </a:t>
            </a:r>
            <a:r>
              <a:rPr lang="en-US" sz="1200" kern="1200" dirty="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a:p>
          <a:p>
            <a:endParaRPr lang="en-US" dirty="0"/>
          </a:p>
          <a:p>
            <a:r>
              <a:rPr lang="en-US" sz="1200" kern="1200" dirty="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variety of approaches have been taken for dealing with conditional branches: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Multiple streams </a:t>
            </a:r>
          </a:p>
          <a:p>
            <a:r>
              <a:rPr lang="en-US" sz="1200" kern="1200" dirty="0">
                <a:solidFill>
                  <a:schemeClr val="tx1"/>
                </a:solidFill>
                <a:latin typeface="Times New Roman" pitchFamily="-1" charset="0"/>
                <a:ea typeface="+mn-ea"/>
                <a:cs typeface="+mn-cs"/>
              </a:rPr>
              <a:t>Prefetch branch target </a:t>
            </a:r>
          </a:p>
          <a:p>
            <a:r>
              <a:rPr lang="en-US" sz="1200" kern="1200" dirty="0">
                <a:solidFill>
                  <a:schemeClr val="tx1"/>
                </a:solidFill>
                <a:latin typeface="Times New Roman" pitchFamily="-1" charset="0"/>
                <a:ea typeface="+mn-ea"/>
                <a:cs typeface="+mn-cs"/>
              </a:rPr>
              <a:t>Loop buffer </a:t>
            </a:r>
          </a:p>
          <a:p>
            <a:r>
              <a:rPr lang="en-US" sz="1200" kern="1200" dirty="0">
                <a:solidFill>
                  <a:schemeClr val="tx1"/>
                </a:solidFill>
                <a:latin typeface="Times New Roman" pitchFamily="-1" charset="0"/>
                <a:ea typeface="+mn-ea"/>
                <a:cs typeface="+mn-cs"/>
              </a:rPr>
              <a:t>Branch prediction </a:t>
            </a:r>
          </a:p>
          <a:p>
            <a:r>
              <a:rPr lang="en-US" sz="1200" kern="1200" dirty="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1150938" y="692150"/>
            <a:ext cx="4556125" cy="3416300"/>
          </a:xfrm>
          <a:ln cap="flat"/>
        </p:spPr>
      </p:sp>
      <p:sp>
        <p:nvSpPr>
          <p:cNvPr id="8909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a:p>
          <a:p>
            <a:pPr lvl="1"/>
            <a:r>
              <a:rPr lang="en-US" sz="1200" kern="1200" dirty="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14.1 is a simplified view of a processor, indicating its connection to the rest of the system via the system bus. A similar interface would be needed for any of the interconnection structures described in Chapter 3. The reader will recall that the major components of the processor are an </a:t>
            </a:r>
            <a:r>
              <a:rPr lang="en-US" sz="1200" i="1" kern="1200" dirty="0">
                <a:solidFill>
                  <a:schemeClr val="tx1"/>
                </a:solidFill>
                <a:latin typeface="Times New Roman" pitchFamily="-1" charset="0"/>
                <a:ea typeface="+mn-ea"/>
                <a:cs typeface="+mn-cs"/>
              </a:rPr>
              <a:t>arithmetic and logic unit </a:t>
            </a:r>
            <a:r>
              <a:rPr lang="en-US" sz="1200" kern="1200" dirty="0">
                <a:solidFill>
                  <a:schemeClr val="tx1"/>
                </a:solidFill>
                <a:latin typeface="Times New Roman" pitchFamily="-1" charset="0"/>
                <a:ea typeface="+mn-ea"/>
                <a:cs typeface="+mn-cs"/>
              </a:rPr>
              <a:t>(ALU) and a </a:t>
            </a:r>
            <a:r>
              <a:rPr lang="en-US" sz="1200" i="1" kern="1200" dirty="0">
                <a:solidFill>
                  <a:schemeClr val="tx1"/>
                </a:solidFill>
                <a:latin typeface="Times New Roman" pitchFamily="-1" charset="0"/>
                <a:ea typeface="+mn-ea"/>
                <a:cs typeface="+mn-cs"/>
              </a:rPr>
              <a:t>control unit </a:t>
            </a:r>
            <a:r>
              <a:rPr lang="en-US" sz="1200" kern="1200" dirty="0">
                <a:solidFill>
                  <a:schemeClr val="tx1"/>
                </a:solidFill>
                <a:latin typeface="Times New Roman" pitchFamily="-1" charset="0"/>
                <a:ea typeface="+mn-ea"/>
                <a:cs typeface="+mn-cs"/>
              </a:rPr>
              <a:t>(CU). The ALU does the actual computation or processing of data. The control unit controls the movement of data and instructions into and out of the processor and controls the operation of the ALU. In addition, the figure shows a minimal internal memory, consisting of a set of storage locations, called </a:t>
            </a:r>
            <a:r>
              <a:rPr lang="en-US" sz="1200" i="1" kern="1200" dirty="0">
                <a:solidFill>
                  <a:schemeClr val="tx1"/>
                </a:solidFill>
                <a:latin typeface="Times New Roman" pitchFamily="-1" charset="0"/>
                <a:ea typeface="+mn-ea"/>
                <a:cs typeface="+mn-cs"/>
              </a:rPr>
              <a:t>registers. </a:t>
            </a:r>
            <a:endParaRPr lang="en-US" dirty="0"/>
          </a:p>
          <a:p>
            <a:endParaRPr lang="en-US" dirty="0"/>
          </a:p>
        </p:txBody>
      </p:sp>
    </p:spTree>
    <p:extLst>
      <p:ext uri="{BB962C8B-B14F-4D97-AF65-F5344CB8AC3E}">
        <p14:creationId xmlns:p14="http://schemas.microsoft.com/office/powerpoint/2010/main" val="239449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1150938" y="692150"/>
            <a:ext cx="4556125" cy="3416300"/>
          </a:xfrm>
          <a:ln cap="flat"/>
        </p:spPr>
      </p:sp>
      <p:sp>
        <p:nvSpPr>
          <p:cNvPr id="911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IBM 360/91 uses this approach. </a:t>
            </a:r>
            <a:endParaRPr lang="en-US" dirty="0"/>
          </a:p>
          <a:p>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1150938" y="692150"/>
            <a:ext cx="4556125" cy="3416300"/>
          </a:xfrm>
          <a:ln cap="flat"/>
        </p:spPr>
      </p:sp>
      <p:sp>
        <p:nvSpPr>
          <p:cNvPr id="9319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1. </a:t>
            </a:r>
            <a:r>
              <a:rPr lang="en-US" sz="1200" kern="1200" dirty="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2. </a:t>
            </a:r>
            <a:r>
              <a:rPr lang="en-US" sz="1200" kern="1200" dirty="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a:p>
          <a:p>
            <a:endParaRPr lang="en-GB" dirty="0"/>
          </a:p>
          <a:p>
            <a:r>
              <a:rPr lang="en-US" sz="1200" b="1" kern="1200" dirty="0">
                <a:solidFill>
                  <a:schemeClr val="tx1"/>
                </a:solidFill>
                <a:latin typeface="Times New Roman" pitchFamily="-1" charset="0"/>
                <a:ea typeface="+mn-ea"/>
                <a:cs typeface="+mn-cs"/>
              </a:rPr>
              <a:t>3. </a:t>
            </a:r>
            <a:r>
              <a:rPr lang="en-US" sz="1200" kern="1200" dirty="0">
                <a:solidFill>
                  <a:schemeClr val="tx1"/>
                </a:solidFill>
                <a:latin typeface="Times New Roman" pitchFamily="-1" charset="0"/>
                <a:ea typeface="+mn-ea"/>
                <a:cs typeface="+mn-cs"/>
              </a:rPr>
              <a:t>This strategy is particularly well suited to dealing with loops, or iterations; hence the name </a:t>
            </a:r>
            <a:r>
              <a:rPr lang="en-US" sz="1200" i="1" kern="1200" dirty="0">
                <a:solidFill>
                  <a:schemeClr val="tx1"/>
                </a:solidFill>
                <a:latin typeface="Times New Roman" pitchFamily="-1" charset="0"/>
                <a:ea typeface="+mn-ea"/>
                <a:cs typeface="+mn-cs"/>
              </a:rPr>
              <a:t>loop buffer. </a:t>
            </a:r>
            <a:r>
              <a:rPr lang="en-US" sz="1200" kern="1200" dirty="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1150938" y="692150"/>
            <a:ext cx="4556125" cy="3416300"/>
          </a:xfrm>
          <a:ln cap="flat"/>
        </p:spPr>
      </p:sp>
      <p:sp>
        <p:nvSpPr>
          <p:cNvPr id="952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a:p>
          <a:p>
            <a:r>
              <a:rPr lang="en-US" sz="1200" kern="1200" dirty="0">
                <a:solidFill>
                  <a:schemeClr val="tx1"/>
                </a:solidFill>
                <a:latin typeface="Times New Roman" pitchFamily="-1" charset="0"/>
                <a:ea typeface="+mn-ea"/>
                <a:cs typeface="+mn-cs"/>
              </a:rPr>
              <a:t>• • • • • </a:t>
            </a:r>
            <a:endParaRPr lang="en-US" dirty="0"/>
          </a:p>
          <a:p>
            <a:r>
              <a:rPr lang="en-US" sz="1200" kern="1200" dirty="0">
                <a:solidFill>
                  <a:schemeClr val="tx1"/>
                </a:solidFill>
                <a:latin typeface="Times New Roman" pitchFamily="-1" charset="0"/>
                <a:ea typeface="+mn-ea"/>
                <a:cs typeface="+mn-cs"/>
              </a:rPr>
              <a:t>Predict never taken </a:t>
            </a:r>
          </a:p>
          <a:p>
            <a:r>
              <a:rPr lang="en-US" sz="1200" kern="1200" dirty="0">
                <a:solidFill>
                  <a:schemeClr val="tx1"/>
                </a:solidFill>
                <a:latin typeface="Times New Roman" pitchFamily="-1" charset="0"/>
                <a:ea typeface="+mn-ea"/>
                <a:cs typeface="+mn-cs"/>
              </a:rPr>
              <a:t>Predict always taken </a:t>
            </a:r>
          </a:p>
          <a:p>
            <a:r>
              <a:rPr lang="en-US" sz="1200" kern="1200" dirty="0">
                <a:solidFill>
                  <a:schemeClr val="tx1"/>
                </a:solidFill>
                <a:latin typeface="Times New Roman" pitchFamily="-1" charset="0"/>
                <a:ea typeface="+mn-ea"/>
                <a:cs typeface="+mn-cs"/>
              </a:rPr>
              <a:t>Predict by opcode </a:t>
            </a:r>
          </a:p>
          <a:p>
            <a:r>
              <a:rPr lang="en-US" sz="1200" kern="1200" dirty="0">
                <a:solidFill>
                  <a:schemeClr val="tx1"/>
                </a:solidFill>
                <a:latin typeface="Times New Roman" pitchFamily="-1" charset="0"/>
                <a:ea typeface="+mn-ea"/>
                <a:cs typeface="+mn-cs"/>
              </a:rPr>
              <a:t>Taken/not taken switch </a:t>
            </a:r>
          </a:p>
          <a:p>
            <a:r>
              <a:rPr lang="en-US" sz="1200" kern="1200" dirty="0">
                <a:solidFill>
                  <a:schemeClr val="tx1"/>
                </a:solidFill>
                <a:latin typeface="Times New Roman" pitchFamily="-1" charset="0"/>
                <a:ea typeface="+mn-ea"/>
                <a:cs typeface="+mn-cs"/>
              </a:rPr>
              <a:t>Branch history table</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a:p>
          <a:p>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With a single bit, all that can be recorded is whether the last execution of this instruction resulted in a branch or not. A shortcoming of using a single bit appears in the case of a conditional branch instruction that is almost always taken, such as a loop instruction. With only one bit of history, an error in prediction will occur twice for each use of the loop: once on entering the loop, and once on exiting.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If two bits are used, they can be used to record the result of the last two instances of the execution of the associated instruction, or to record a state in some other fashion. Figure 14.18 shows a typical approach (see Problem 14.13 for other possibilities). Assume that the algorithm starts at the upper-left-hand corner of the flowchart. As long as each succeeding conditional branch instruction that is encountered is taken, the decision process predicts that the next branch will be taken. If a single prediction is wrong, the algorithm continues to predict that the next branch is taken. Only if two successive branches are not taken does the algorithm shift to the right-hand side of the flowchart. Subsequently, the algorithm will predict that branches are not taken until two branches in a row are taken. Thus, the algorithm requires two consecutive wrong predictions to change the prediction decision. </a:t>
            </a:r>
            <a:endParaRPr lang="en-US" dirty="0"/>
          </a:p>
          <a:p>
            <a:endParaRPr lang="en-US" dirty="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The decision process can be represented more compactly by a finite-state machine, shown in Figure 14.19. The finite-state machine representation is commonly used in the literature.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use of history bits, as just described, has one drawback: If the decision is made to take the branch, the target instruction cannot be fetched until the tar- get address, which is an operand in the conditional branch instruction, is decoded. Greater efficiency could be achieved if the instruction fetch could be initiated as soon as the branch decision is made. For this purpose, more information must be saved, in what is known as a branch target buffer, or a branch history table.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branch history table is a small cache memory associated with the instruction fetch stage of the pipeline. Each entry in the table consists of three elements: the address of a branch instruction, some number of history bits that record the state of use of that instruction, and information about the target instruction. In most proposals and implementations, this third field contains the address of the target instruction. Another possibility is for the third field to actually contain the target instruction. The trade-off is clear: Storing the target address yields a smaller table but a greater instruction fetch time compared with storing the target instruction [RECH98]. </a:t>
            </a: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Figure 14.20 contrasts this scheme with a predict-never-taken strategy. With the former strategy, the instruction fetch stage always fetches the next sequential address. If a branch is taken, some logic in the processor detects this and instructs that the next instruction be fetched from the target address (in addition to flushing the pipeline). The branch history table is treated as a cache. Each prefetch triggers a lookup in the branch history table. If no match is found, the next sequential address is used for the fetch. If a match is found, a prediction is made based on the state of the instruction: Either the next sequential address or the branch target address is fed to the select logic.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When the branch instruction is executed, the execute stage signals the branch history table logic with the result. The state of the instruction is updated to reflect a correct or incorrect prediction. If the prediction is incorrect, the select logic is redirected to the correct address for the next fetch. When a conditional branch instruction is encountered that is not in the table, it is added to the table and one of the existing entries is discarded, using one of the cache replacement algorithms discussed in Chapter 4.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refinement of the branch history approach is referred to as two-level or correlation-based branch history [YEH91]. This approach is based on the assumption that whereas in loop-closing branches, the past history of a particular branch instruction is a good predictor of future behavior, with more complex control-flow structures, the direction of a branch is frequently correlated with the direction of related branches. An example is an if-then-else or case structure. There are a number of strategies possible. Typically, recent global branch history (i.e., the history of the most recent branches not just of this branch instruction) is used in addition to the history of the current branch instruction. The general structure is defined as an (m,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correlator, which uses the behavior of the last </a:t>
            </a:r>
            <a:r>
              <a:rPr lang="en-US" sz="1200" i="1" kern="1200" dirty="0">
                <a:solidFill>
                  <a:schemeClr val="tx1"/>
                </a:solidFill>
                <a:latin typeface="Times New Roman" pitchFamily="-1" charset="0"/>
                <a:ea typeface="+mn-ea"/>
                <a:cs typeface="+mn-cs"/>
              </a:rPr>
              <a:t>m </a:t>
            </a:r>
            <a:r>
              <a:rPr lang="en-US" sz="1200" kern="1200" dirty="0">
                <a:solidFill>
                  <a:schemeClr val="tx1"/>
                </a:solidFill>
                <a:latin typeface="Times New Roman" pitchFamily="-1" charset="0"/>
                <a:ea typeface="+mn-ea"/>
                <a:cs typeface="+mn-cs"/>
              </a:rPr>
              <a:t>branches to choose from 2</a:t>
            </a:r>
            <a:r>
              <a:rPr lang="en-US" sz="1200" kern="1200" baseline="30000" dirty="0">
                <a:solidFill>
                  <a:schemeClr val="tx1"/>
                </a:solidFill>
                <a:latin typeface="Times New Roman" pitchFamily="-1" charset="0"/>
                <a:ea typeface="+mn-ea"/>
                <a:cs typeface="+mn-cs"/>
              </a:rPr>
              <a:t>m</a:t>
            </a:r>
            <a:r>
              <a:rPr lang="en-US" sz="1200" kern="1200" dirty="0">
                <a:solidFill>
                  <a:schemeClr val="tx1"/>
                </a:solidFill>
                <a:latin typeface="Times New Roman" pitchFamily="-1" charset="0"/>
                <a:ea typeface="+mn-ea"/>
                <a:cs typeface="+mn-cs"/>
              </a:rPr>
              <a:t>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branch predictors for the current branch instruction. In other words, an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history is kept for a give branch for each possible combination of branches taken by the most recent </a:t>
            </a:r>
            <a:r>
              <a:rPr lang="en-US" sz="1200" i="1" kern="1200" dirty="0">
                <a:solidFill>
                  <a:schemeClr val="tx1"/>
                </a:solidFill>
                <a:latin typeface="Times New Roman" pitchFamily="-1" charset="0"/>
                <a:ea typeface="+mn-ea"/>
                <a:cs typeface="+mn-cs"/>
              </a:rPr>
              <a:t>m </a:t>
            </a:r>
            <a:r>
              <a:rPr lang="en-US" sz="1200" kern="1200" dirty="0">
                <a:solidFill>
                  <a:schemeClr val="tx1"/>
                </a:solidFill>
                <a:latin typeface="Times New Roman" pitchFamily="-1" charset="0"/>
                <a:ea typeface="+mn-ea"/>
                <a:cs typeface="+mn-cs"/>
              </a:rPr>
              <a:t>branches.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 instructive example of an instruction pipeline is that of the Intel 80486. The 80486 implements a five-stage pipeline: </a:t>
            </a:r>
            <a:endParaRPr lang="en-US" dirty="0"/>
          </a:p>
          <a:p>
            <a:endParaRPr lang="en-US" dirty="0"/>
          </a:p>
          <a:p>
            <a:r>
              <a:rPr lang="en-US" sz="1200" b="1" kern="1200" dirty="0">
                <a:solidFill>
                  <a:schemeClr val="tx1"/>
                </a:solidFill>
                <a:latin typeface="Times New Roman" pitchFamily="-1" charset="0"/>
                <a:ea typeface="+mn-ea"/>
                <a:cs typeface="+mn-cs"/>
              </a:rPr>
              <a:t>Fetch: </a:t>
            </a:r>
            <a:r>
              <a:rPr lang="en-US" sz="1200" kern="1200" dirty="0">
                <a:solidFill>
                  <a:schemeClr val="tx1"/>
                </a:solidFill>
                <a:latin typeface="Times New Roman" pitchFamily="-1" charset="0"/>
                <a:ea typeface="+mn-ea"/>
                <a:cs typeface="+mn-cs"/>
              </a:rPr>
              <a:t>Instructions are fetched from the cache or from external memory and placed into one of the two 16-byte prefetch buffers. The objective of the fetch stage is to fill the prefetch buffers with new data as soon as the old data have been consumed by the instruction decoder. Because instructions are of variable length (from 1 to 11 bytes not counting prefixes), the status of the prefetcher relative to the other pipeline stages varies from instruction to instruction. On average, about five instructions are fetched with each 16-byte load [CRAW90]. The fetch stage operates independently of the other stages to keep the prefetch buffers full.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stage 1: </a:t>
            </a:r>
            <a:r>
              <a:rPr lang="en-US" sz="1200" kern="1200" dirty="0">
                <a:solidFill>
                  <a:schemeClr val="tx1"/>
                </a:solidFill>
                <a:latin typeface="Times New Roman" pitchFamily="-1" charset="0"/>
                <a:ea typeface="+mn-ea"/>
                <a:cs typeface="+mn-cs"/>
              </a:rPr>
              <a:t>All opcode and addressing-mode information is decoded in the D1 stage. The required information, as well as instruction-length information, is included in at most the first 3 bytes of the instruction. Hence, 3 bytes are passed to the D1 stage from the prefetch buffers. The D1 decoder can then direct the D2 stage to capture the rest of the instruction (displacement and immediate data), which is not involved in the D1 decoding.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Decode stage 2: </a:t>
            </a:r>
            <a:r>
              <a:rPr lang="en-US" sz="1200" kern="1200" dirty="0">
                <a:solidFill>
                  <a:schemeClr val="tx1"/>
                </a:solidFill>
                <a:latin typeface="Times New Roman" pitchFamily="-1" charset="0"/>
                <a:ea typeface="+mn-ea"/>
                <a:cs typeface="+mn-cs"/>
              </a:rPr>
              <a:t>The D2 stage expands each opcode into control signals for the ALU. It also controls the computation of the more complex addressing modes.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Execute: </a:t>
            </a:r>
            <a:r>
              <a:rPr lang="en-US" sz="1200" kern="1200" dirty="0">
                <a:solidFill>
                  <a:schemeClr val="tx1"/>
                </a:solidFill>
                <a:latin typeface="Times New Roman" pitchFamily="-1" charset="0"/>
                <a:ea typeface="+mn-ea"/>
                <a:cs typeface="+mn-cs"/>
              </a:rPr>
              <a:t>This stage includes ALU operations, cache access, and register update.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Write back: </a:t>
            </a:r>
            <a:r>
              <a:rPr lang="en-US" sz="1200" kern="1200" dirty="0">
                <a:solidFill>
                  <a:schemeClr val="tx1"/>
                </a:solidFill>
                <a:latin typeface="Times New Roman" pitchFamily="-1" charset="0"/>
                <a:ea typeface="+mn-ea"/>
                <a:cs typeface="+mn-cs"/>
              </a:rPr>
              <a:t>This stage, if needed, updates registers and status flags modified during the preceding execute stage. If the current instruction updates memory, the computed value is sent to the cache and to the bus-interface write buffers at the same time. </a:t>
            </a:r>
          </a:p>
          <a:p>
            <a:r>
              <a:rPr lang="en-US" sz="1200" kern="1200" dirty="0">
                <a:solidFill>
                  <a:schemeClr val="tx1"/>
                </a:solidFill>
                <a:latin typeface="Times New Roman" pitchFamily="-1" charset="0"/>
                <a:ea typeface="+mn-ea"/>
                <a:cs typeface="+mn-cs"/>
              </a:rPr>
              <a:t>With the use of two decode stages, the pipeline can sustain a throughput of close to one instruction per clock cycle. Complex instructions and conditional branches can slow down this rate. </a:t>
            </a: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Figure 14.21 shows examples of the operation of the pipeline. Figure 14.21a shows that there is no delay introduced into the pipeline when a memory access is required. However, as Figure 14.21b shows, there can be a delay for values used to compute memory addresses. That is, if a value is loaded from memory into a register and that register is then used as a base register in the next instruction, the processor will stall for one cycle. In this example, the processor accesses the cache in the EX stage of the first instruction and stores the value retrieved in the register during the WB stage. However, the next instruction needs this register in its D2 stage. When the D2 stage lines up with the WB stage of the previous instruction, bypass signal paths allow the D2 stage to have access to the same data being used by the WB stage for writing, saving one pipeline stage.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Figure 14.21c illustrates the timing of a branch instruction, assuming that the branch is taken. The compare instruction updates condition codes in the WB stage, and bypass paths make this available to the EX stage of the jump instruction at the same time. In parallel, the processor runs a speculative fetch cycle to the target of the jump during the EX stage of the jump instruction. If the processor determines a false branch condition, it discards this prefetch and continues execution with the next sequential instruction (already fetched and decoded). </a:t>
            </a:r>
            <a:endParaRPr lang="en-US" dirty="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14.2 is a slightly more detailed view of the processor. The data transfer and logic control paths are indicated, including an element labeled </a:t>
            </a:r>
            <a:r>
              <a:rPr lang="en-US" sz="1200" i="1" kern="1200" dirty="0">
                <a:solidFill>
                  <a:schemeClr val="tx1"/>
                </a:solidFill>
                <a:latin typeface="Times New Roman" pitchFamily="-1" charset="0"/>
                <a:ea typeface="+mn-ea"/>
                <a:cs typeface="+mn-cs"/>
              </a:rPr>
              <a:t>internal  processor bus. </a:t>
            </a:r>
            <a:r>
              <a:rPr lang="en-US" sz="1200" kern="1200" dirty="0">
                <a:solidFill>
                  <a:schemeClr val="tx1"/>
                </a:solidFill>
                <a:latin typeface="Times New Roman" pitchFamily="-1" charset="0"/>
                <a:ea typeface="+mn-ea"/>
                <a:cs typeface="+mn-cs"/>
              </a:rPr>
              <a:t>This element is needed to transfer data between the various registers and the ALU because the ALU in fact operates only on data in the internal processor memory. The figure also shows typical basic elements of the ALU. Note the similarity between the internal structure of the computer as a whole and the internal structure of the processor. In both cases, there is a small collection of major elements (computer: processor, I/O, memory; processor: control unit, ALU, registers) connected by data paths. </a:t>
            </a:r>
            <a:endParaRPr lang="en-US" dirty="0"/>
          </a:p>
          <a:p>
            <a:endParaRPr lang="en-US" dirty="0"/>
          </a:p>
        </p:txBody>
      </p:sp>
    </p:spTree>
    <p:extLst>
      <p:ext uri="{BB962C8B-B14F-4D97-AF65-F5344CB8AC3E}">
        <p14:creationId xmlns:p14="http://schemas.microsoft.com/office/powerpoint/2010/main" val="3950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As we discussed in Chapter 4, a computer system employs a memory hierarchy. At higher levels of the hierarchy, memory is faster, smaller, and more expensive (per bit). Within the processor, there is a set of registers that function as a level of memory above main memory and cache in the hierarchy. The registers in the processor perform two roles: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User-visible registers: Enable the machine- or assembly language programmer to minimize main memory references by optimizing use of registers.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Control and status registers: </a:t>
            </a:r>
            <a:r>
              <a:rPr lang="en-US" sz="1200" kern="1200" dirty="0">
                <a:solidFill>
                  <a:schemeClr val="tx1"/>
                </a:solidFill>
                <a:latin typeface="Times New Roman" pitchFamily="-1" charset="0"/>
                <a:ea typeface="+mn-ea"/>
                <a:cs typeface="+mn-cs"/>
              </a:rPr>
              <a:t>Used by the control unit to control the operation of the processor and by privileged, operating system programs to control the execution of programs.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is not a clean separation of registers into these two categories. For example, on some machines the program counter is user visible (e.g., x86), but on many it is not. For purposes of the following discussion, however, we will use these categories. </a:t>
            </a:r>
          </a:p>
          <a:p>
            <a:endParaRPr lang="en-GB" dirty="0"/>
          </a:p>
        </p:txBody>
      </p:sp>
    </p:spTree>
    <p:extLst>
      <p:ext uri="{BB962C8B-B14F-4D97-AF65-F5344CB8AC3E}">
        <p14:creationId xmlns:p14="http://schemas.microsoft.com/office/powerpoint/2010/main" val="46548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user-visible register is one that may be referenced by means of the machine language that the processor executes. We can characterize these in the following categories: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General purpose </a:t>
            </a:r>
          </a:p>
          <a:p>
            <a:pPr lvl="1"/>
            <a:r>
              <a:rPr lang="en-US" sz="1200" kern="1200" dirty="0">
                <a:solidFill>
                  <a:schemeClr val="tx1"/>
                </a:solidFill>
                <a:latin typeface="Times New Roman" pitchFamily="-1" charset="0"/>
                <a:ea typeface="ＭＳ Ｐゴシック" pitchFamily="-1" charset="-128"/>
                <a:cs typeface="+mn-cs"/>
              </a:rPr>
              <a:t>Data </a:t>
            </a:r>
          </a:p>
          <a:p>
            <a:pPr lvl="1"/>
            <a:r>
              <a:rPr lang="en-US" sz="1200" kern="1200" dirty="0">
                <a:solidFill>
                  <a:schemeClr val="tx1"/>
                </a:solidFill>
                <a:latin typeface="Times New Roman" pitchFamily="-1" charset="0"/>
                <a:ea typeface="ＭＳ Ｐゴシック" pitchFamily="-1" charset="-128"/>
                <a:cs typeface="+mn-cs"/>
              </a:rPr>
              <a:t>Address </a:t>
            </a:r>
          </a:p>
          <a:p>
            <a:pPr lvl="1"/>
            <a:r>
              <a:rPr lang="en-US" sz="1200" kern="1200" dirty="0">
                <a:solidFill>
                  <a:schemeClr val="tx1"/>
                </a:solidFill>
                <a:latin typeface="Times New Roman" pitchFamily="-1" charset="0"/>
                <a:ea typeface="ＭＳ Ｐゴシック" pitchFamily="-1" charset="-128"/>
                <a:cs typeface="+mn-cs"/>
              </a:rPr>
              <a:t>Condition codes </a:t>
            </a:r>
          </a:p>
          <a:p>
            <a:pPr lvl="1"/>
            <a:endParaRPr lang="en-US" sz="1200" b="1" kern="1200" dirty="0">
              <a:solidFill>
                <a:schemeClr val="tx1"/>
              </a:solidFill>
              <a:latin typeface="Times New Roman" pitchFamily="-1" charset="0"/>
              <a:ea typeface="ＭＳ Ｐゴシック" pitchFamily="-1" charset="-128"/>
              <a:cs typeface="+mn-cs"/>
            </a:endParaRPr>
          </a:p>
          <a:p>
            <a:pPr lvl="1"/>
            <a:r>
              <a:rPr lang="en-US" sz="1200" b="1" kern="1200" dirty="0">
                <a:solidFill>
                  <a:schemeClr val="tx1"/>
                </a:solidFill>
                <a:latin typeface="Times New Roman" pitchFamily="-1" charset="0"/>
                <a:ea typeface="ＭＳ Ｐゴシック" pitchFamily="-1" charset="-128"/>
                <a:cs typeface="+mn-cs"/>
              </a:rPr>
              <a:t>General-purpose registers </a:t>
            </a:r>
            <a:r>
              <a:rPr lang="en-US" sz="1200" kern="1200" dirty="0">
                <a:solidFill>
                  <a:schemeClr val="tx1"/>
                </a:solidFill>
                <a:latin typeface="Times New Roman" pitchFamily="-1" charset="0"/>
                <a:ea typeface="ＭＳ Ｐゴシック" pitchFamily="-1" charset="-128"/>
                <a:cs typeface="+mn-cs"/>
              </a:rPr>
              <a:t>can be assigned to a variety of functions by the programmer. Sometimes their use within the instruction set is orthogonal to the operation. That is, any general-purpose register can contain the operand for any opcode. This provides true general-purpose register use. Often, however, there are restrictions. For example, there may be dedicated registers for floating-point and stack operations. </a:t>
            </a:r>
          </a:p>
          <a:p>
            <a:pPr lvl="1"/>
            <a:endParaRPr lang="en-US" sz="1200" kern="1200" dirty="0">
              <a:solidFill>
                <a:schemeClr val="tx1"/>
              </a:solidFill>
              <a:latin typeface="Times New Roman" pitchFamily="-1" charset="0"/>
              <a:ea typeface="ＭＳ Ｐゴシック" pitchFamily="-1"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ＭＳ Ｐゴシック" pitchFamily="-1" charset="-128"/>
                <a:cs typeface="+mn-cs"/>
              </a:rPr>
              <a:t>In some cases, general-purpose registers can be used for addressing functions (e.g., register indirect, displacement). In other cases, there is a partial or clean separation between data registers and address registers. </a:t>
            </a:r>
            <a:r>
              <a:rPr lang="en-US" sz="1200" b="1" kern="1200" dirty="0">
                <a:solidFill>
                  <a:schemeClr val="tx1"/>
                </a:solidFill>
                <a:latin typeface="Times New Roman" pitchFamily="-1" charset="0"/>
                <a:ea typeface="ＭＳ Ｐゴシック" pitchFamily="-1" charset="-128"/>
                <a:cs typeface="+mn-cs"/>
              </a:rPr>
              <a:t>Data registers </a:t>
            </a:r>
            <a:r>
              <a:rPr lang="en-US" sz="1200" kern="1200" dirty="0">
                <a:solidFill>
                  <a:schemeClr val="tx1"/>
                </a:solidFill>
                <a:latin typeface="Times New Roman" pitchFamily="-1" charset="0"/>
                <a:ea typeface="ＭＳ Ｐゴシック" pitchFamily="-1" charset="-128"/>
                <a:cs typeface="+mn-cs"/>
              </a:rPr>
              <a:t>may be used only to hold data and cannot be employed in the calculation of an operand address. </a:t>
            </a:r>
          </a:p>
          <a:p>
            <a:pPr lvl="1"/>
            <a:endParaRPr lang="en-US" sz="1200" kern="1200" dirty="0">
              <a:solidFill>
                <a:schemeClr val="tx1"/>
              </a:solidFill>
              <a:latin typeface="Times New Roman" pitchFamily="-1" charset="0"/>
              <a:ea typeface="ＭＳ Ｐゴシック" pitchFamily="-1" charset="-128"/>
              <a:cs typeface="+mn-cs"/>
            </a:endParaRPr>
          </a:p>
          <a:p>
            <a:r>
              <a:rPr lang="en-US" sz="1200" b="1" kern="1200" dirty="0">
                <a:solidFill>
                  <a:schemeClr val="tx1"/>
                </a:solidFill>
                <a:latin typeface="Times New Roman" pitchFamily="-1" charset="0"/>
                <a:ea typeface="+mn-ea"/>
                <a:cs typeface="+mn-cs"/>
              </a:rPr>
              <a:t>Address registers </a:t>
            </a:r>
            <a:r>
              <a:rPr lang="en-US" sz="1200" kern="1200" dirty="0">
                <a:solidFill>
                  <a:schemeClr val="tx1"/>
                </a:solidFill>
                <a:latin typeface="Times New Roman" pitchFamily="-1" charset="0"/>
                <a:ea typeface="+mn-ea"/>
                <a:cs typeface="+mn-cs"/>
              </a:rPr>
              <a:t>may themselves be somewhat general purpose, or they may be </a:t>
            </a:r>
            <a:endParaRPr lang="en-US" dirty="0"/>
          </a:p>
          <a:p>
            <a:r>
              <a:rPr lang="en-US" sz="1200" kern="1200" dirty="0">
                <a:solidFill>
                  <a:schemeClr val="tx1"/>
                </a:solidFill>
                <a:latin typeface="Times New Roman" pitchFamily="-1" charset="0"/>
                <a:ea typeface="+mn-ea"/>
                <a:cs typeface="+mn-cs"/>
              </a:rPr>
              <a:t>devoted to a particular addressing mode. Examples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Segment pointers: </a:t>
            </a:r>
            <a:r>
              <a:rPr lang="en-US" sz="1200" kern="1200" dirty="0">
                <a:solidFill>
                  <a:schemeClr val="tx1"/>
                </a:solidFill>
                <a:latin typeface="Times New Roman" pitchFamily="-1" charset="0"/>
                <a:ea typeface="+mn-ea"/>
                <a:cs typeface="+mn-cs"/>
              </a:rPr>
              <a:t>In a machine with segmented addressing (see Section 8.3), a segment register holds the address of the base of the segment. There may be multiple registers: for example, one for the operating system and one for the current process.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Index registers: </a:t>
            </a:r>
            <a:r>
              <a:rPr lang="en-US" sz="1200" kern="1200" dirty="0">
                <a:solidFill>
                  <a:schemeClr val="tx1"/>
                </a:solidFill>
                <a:latin typeface="Times New Roman" pitchFamily="-1" charset="0"/>
                <a:ea typeface="+mn-ea"/>
                <a:cs typeface="+mn-cs"/>
              </a:rPr>
              <a:t>These are used for indexed addressing and may be autoindexed.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Stack pointer: </a:t>
            </a:r>
            <a:r>
              <a:rPr lang="en-US" sz="1200" kern="1200" dirty="0">
                <a:solidFill>
                  <a:schemeClr val="tx1"/>
                </a:solidFill>
                <a:latin typeface="Times New Roman" pitchFamily="-1" charset="0"/>
                <a:ea typeface="+mn-ea"/>
                <a:cs typeface="+mn-cs"/>
              </a:rPr>
              <a:t>If there is user-visible stack addressing, then typically there is a dedicated register that points to the top of the stack. This allows implicit ad- dressing; that is, push, pop, and other stack instructions need not contain an explicit stack operand. </a:t>
            </a:r>
          </a:p>
          <a:p>
            <a:pPr lvl="1"/>
            <a:endParaRPr lang="en-US" sz="1200" b="1" kern="1200" dirty="0">
              <a:solidFill>
                <a:schemeClr val="tx1"/>
              </a:solidFill>
              <a:latin typeface="Times New Roman" pitchFamily="-1" charset="0"/>
              <a:ea typeface="ＭＳ Ｐゴシック" pitchFamily="-1" charset="-128"/>
              <a:cs typeface="+mn-cs"/>
            </a:endParaRPr>
          </a:p>
          <a:p>
            <a:r>
              <a:rPr lang="en-US" sz="1200" kern="1200" dirty="0">
                <a:solidFill>
                  <a:schemeClr val="tx1"/>
                </a:solidFill>
                <a:latin typeface="Times New Roman" pitchFamily="-1" charset="0"/>
                <a:ea typeface="+mn-ea"/>
                <a:cs typeface="+mn-cs"/>
              </a:rPr>
              <a:t>There are several design issues to be addressed here. An important issue is whether to use completely general-purpose registers or to specialize their use. We have already touched on this issue in the preceding chapter because it affects instruction set design. With the use of specialized registers, it can generally be implicit in the opcode which type of register a certain operand specifier refers to. The operand specifier must only identify one of a set of specialized registers rather than one out of all the registers, thus saving bits. On the other hand, this specialization limits the programmer’s flexibility.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design issue is the number of registers, either general purpose or data plus address, to be provided. Again, this affects instruction set design because more registers require more operand specifier bits. As we previously discussed, somewhere between 8 and 32 registers appears optimum [LUND77]. Fewer registers result in more memory references; more registers do not noticeably reduce memory references (e.g., see [WILL90]). However, a new approach, which finds advantage in the use of hundreds of registers, is exhibited in some RISC systems and is discussed in Chapter 15.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Finally, there is the issue of register length. Registers that must hold addresses obviously must be at least long enough to hold the largest address. Data registers should be able to hold values of most data types. Some machines allow two contiguous registers to be used as one for holding double-length values.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final category of registers, which is at least partially visible to the user, holds </a:t>
            </a:r>
            <a:r>
              <a:rPr lang="en-US" sz="1200" b="1" kern="1200" dirty="0">
                <a:solidFill>
                  <a:schemeClr val="tx1"/>
                </a:solidFill>
                <a:latin typeface="Times New Roman" pitchFamily="-1" charset="0"/>
                <a:ea typeface="+mn-ea"/>
                <a:cs typeface="+mn-cs"/>
              </a:rPr>
              <a:t>condition codes </a:t>
            </a:r>
            <a:r>
              <a:rPr lang="en-US" sz="1200" kern="1200" dirty="0">
                <a:solidFill>
                  <a:schemeClr val="tx1"/>
                </a:solidFill>
                <a:latin typeface="Times New Roman" pitchFamily="-1" charset="0"/>
                <a:ea typeface="+mn-ea"/>
                <a:cs typeface="+mn-cs"/>
              </a:rPr>
              <a:t>(also referred to as </a:t>
            </a:r>
            <a:r>
              <a:rPr lang="en-US" sz="1200" i="1" kern="1200" dirty="0">
                <a:solidFill>
                  <a:schemeClr val="tx1"/>
                </a:solidFill>
                <a:latin typeface="Times New Roman" pitchFamily="-1" charset="0"/>
                <a:ea typeface="+mn-ea"/>
                <a:cs typeface="+mn-cs"/>
              </a:rPr>
              <a:t>flags). </a:t>
            </a:r>
            <a:r>
              <a:rPr lang="en-US" sz="1200" kern="1200" dirty="0">
                <a:solidFill>
                  <a:schemeClr val="tx1"/>
                </a:solidFill>
                <a:latin typeface="Times New Roman" pitchFamily="-1" charset="0"/>
                <a:ea typeface="+mn-ea"/>
                <a:cs typeface="+mn-cs"/>
              </a:rPr>
              <a:t>Condition codes are bits set by the processor hardware as the result of operations. For example, an arithmetic operation may produce a positive, negative, zero, or overflow result. In addition to the result itself being stored in a register or memory, a condition code is also set. The code may subsequently be tested as part of a conditional branch operation.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Condition code bits are collected into one or more registers. Usually, they form part of a control register. Generally, machine instructions allow these bits to be read by implicit reference, but the programmer cannot alter them. </a:t>
            </a:r>
            <a:endParaRPr lang="en-US" dirty="0"/>
          </a:p>
          <a:p>
            <a:endParaRPr lang="en-US" dirty="0"/>
          </a:p>
          <a:p>
            <a:pPr lvl="1"/>
            <a:endParaRPr lang="en-US" sz="1200" b="1" kern="1200" dirty="0">
              <a:solidFill>
                <a:schemeClr val="tx1"/>
              </a:solidFill>
              <a:latin typeface="Times New Roman" pitchFamily="-1" charset="0"/>
              <a:ea typeface="ＭＳ Ｐゴシック" pitchFamily="-1" charset="-128"/>
              <a:cs typeface="+mn-cs"/>
            </a:endParaRPr>
          </a:p>
        </p:txBody>
      </p:sp>
    </p:spTree>
    <p:extLst>
      <p:ext uri="{BB962C8B-B14F-4D97-AF65-F5344CB8AC3E}">
        <p14:creationId xmlns:p14="http://schemas.microsoft.com/office/powerpoint/2010/main" val="11190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There are a variety of processor registers that are employed to control the operation of the processor. Most of these, on most machines, are not visible to the user. Some of them may be visible to machine instructions executed in a control or operating system mode.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Of course, different machines will have different register organizations and use different terminology. We list here a reasonably complete list of register types, with a brief description.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Four registers are essential to instruction execution: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Program counter (PC): </a:t>
            </a:r>
            <a:r>
              <a:rPr lang="en-US" sz="1200" kern="1200" dirty="0">
                <a:solidFill>
                  <a:schemeClr val="tx1"/>
                </a:solidFill>
                <a:latin typeface="Times New Roman" pitchFamily="-1" charset="0"/>
                <a:ea typeface="+mn-ea"/>
                <a:cs typeface="+mn-cs"/>
              </a:rPr>
              <a:t>Contains the address of an instruction to be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register (IR): </a:t>
            </a:r>
            <a:r>
              <a:rPr lang="en-US" sz="1200" kern="1200" dirty="0">
                <a:solidFill>
                  <a:schemeClr val="tx1"/>
                </a:solidFill>
                <a:latin typeface="Times New Roman" pitchFamily="-1" charset="0"/>
                <a:ea typeface="+mn-ea"/>
                <a:cs typeface="+mn-cs"/>
              </a:rPr>
              <a:t>Contains the instruction most recently fetched.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Memory address register (MAR): </a:t>
            </a:r>
            <a:r>
              <a:rPr lang="en-US" sz="1200" kern="1200" dirty="0">
                <a:solidFill>
                  <a:schemeClr val="tx1"/>
                </a:solidFill>
                <a:latin typeface="Times New Roman" pitchFamily="-1" charset="0"/>
                <a:ea typeface="+mn-ea"/>
                <a:cs typeface="+mn-cs"/>
              </a:rPr>
              <a:t>Contains the address of a location in memory.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Memory buffer register (MBR): </a:t>
            </a:r>
            <a:r>
              <a:rPr lang="en-US" sz="1200" kern="1200" dirty="0">
                <a:solidFill>
                  <a:schemeClr val="tx1"/>
                </a:solidFill>
                <a:latin typeface="Times New Roman" pitchFamily="-1" charset="0"/>
                <a:ea typeface="+mn-ea"/>
                <a:cs typeface="+mn-cs"/>
              </a:rPr>
              <a:t>Contains a word of data to be written to memory or the word most recently read.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 all processors have internal registers designated as MAR and MBR, but some equivalent buffering mechanism is needed whereby the bits to be transferred to the system bus are staged and the bits to be read from the data bus are temporarily stored.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Typically, the processor updates the PC after each instruction fetch so that the PC always points to the next instruction to be executed. A branch or skip instruction will also modify the contents of the PC. The fetched instruction is loaded into an IR, where the opcode and operand specifiers are analyzed. Data are exchanged with memory using the MAR and MBR. In a bus- organized system, the MAR connects directly to the address bus, and the MBR connects directly to the data bus. User-visible registers, in turn, exchange data with the MBR.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four registers just mentioned are used for the movement of data between the processor and memory. Within the processor, data must be presented to the ALU for processing. The ALU may have direct access to the MBR and user-visible registers. Alternatively, there may be additional buffering registers at the boundary to the ALU; these registers serve as input and output registers for the ALU and exchange data with the MBR and user-visible registers. </a:t>
            </a:r>
            <a:endParaRPr lang="en-US" dirty="0"/>
          </a:p>
          <a:p>
            <a:endParaRPr lang="en-US" sz="1200" kern="1200" dirty="0">
              <a:solidFill>
                <a:schemeClr val="tx1"/>
              </a:solidFill>
              <a:latin typeface="Times New Roman" pitchFamily="-1" charset="0"/>
              <a:ea typeface="+mn-ea"/>
              <a:cs typeface="+mn-cs"/>
            </a:endParaRPr>
          </a:p>
          <a:p>
            <a:endParaRPr lang="en-GB" dirty="0"/>
          </a:p>
        </p:txBody>
      </p:sp>
    </p:spTree>
    <p:extLst>
      <p:ext uri="{BB962C8B-B14F-4D97-AF65-F5344CB8AC3E}">
        <p14:creationId xmlns:p14="http://schemas.microsoft.com/office/powerpoint/2010/main" val="117143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1150938" y="692150"/>
            <a:ext cx="4556125" cy="3416300"/>
          </a:xfrm>
          <a:ln cap="flat"/>
        </p:spPr>
      </p:sp>
      <p:sp>
        <p:nvSpPr>
          <p:cNvPr id="665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Many processor designs include a register or set of registers, often known as the </a:t>
            </a:r>
            <a:r>
              <a:rPr lang="en-US" sz="1200" i="1" kern="1200" dirty="0">
                <a:solidFill>
                  <a:schemeClr val="tx1"/>
                </a:solidFill>
                <a:latin typeface="Times New Roman" pitchFamily="-1" charset="0"/>
                <a:ea typeface="+mn-ea"/>
                <a:cs typeface="+mn-cs"/>
              </a:rPr>
              <a:t>program status word </a:t>
            </a:r>
            <a:r>
              <a:rPr lang="en-US" sz="1200" kern="1200" dirty="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Sign: </a:t>
            </a:r>
            <a:r>
              <a:rPr lang="en-US" sz="1200" kern="1200" dirty="0">
                <a:solidFill>
                  <a:schemeClr val="tx1"/>
                </a:solidFill>
                <a:latin typeface="Times New Roman" pitchFamily="-1" charset="0"/>
                <a:ea typeface="+mn-ea"/>
                <a:cs typeface="+mn-cs"/>
              </a:rPr>
              <a:t>Contains the sign bit of the result of the last arithmetic operation.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Zero: </a:t>
            </a:r>
            <a:r>
              <a:rPr lang="en-US" sz="1200" kern="1200" dirty="0">
                <a:solidFill>
                  <a:schemeClr val="tx1"/>
                </a:solidFill>
                <a:latin typeface="Times New Roman" pitchFamily="-1" charset="0"/>
                <a:ea typeface="+mn-ea"/>
                <a:cs typeface="+mn-cs"/>
              </a:rPr>
              <a:t>Set when the result is 0.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Carry: </a:t>
            </a:r>
            <a:r>
              <a:rPr lang="en-US" sz="1200" kern="1200" dirty="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Equal: </a:t>
            </a:r>
            <a:r>
              <a:rPr lang="en-US" sz="1200" kern="1200" dirty="0">
                <a:solidFill>
                  <a:schemeClr val="tx1"/>
                </a:solidFill>
                <a:latin typeface="Times New Roman" pitchFamily="-1" charset="0"/>
                <a:ea typeface="+mn-ea"/>
                <a:cs typeface="+mn-cs"/>
              </a:rPr>
              <a:t>Set if a logical compare result is equality.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Overflow: </a:t>
            </a:r>
            <a:r>
              <a:rPr lang="en-US" sz="1200" kern="1200" dirty="0">
                <a:solidFill>
                  <a:schemeClr val="tx1"/>
                </a:solidFill>
                <a:latin typeface="Times New Roman" pitchFamily="-1" charset="0"/>
                <a:ea typeface="+mn-ea"/>
                <a:cs typeface="+mn-cs"/>
              </a:rPr>
              <a:t>Used to indicate arithmetic overflow.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Interrupt Enable/Disable: </a:t>
            </a:r>
            <a:r>
              <a:rPr lang="en-US" sz="1200" kern="1200" dirty="0">
                <a:solidFill>
                  <a:schemeClr val="tx1"/>
                </a:solidFill>
                <a:latin typeface="Times New Roman" pitchFamily="-1" charset="0"/>
                <a:ea typeface="+mn-ea"/>
                <a:cs typeface="+mn-cs"/>
              </a:rPr>
              <a:t>Used to enable or disable interrupts.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Supervisor: </a:t>
            </a:r>
            <a:r>
              <a:rPr lang="en-US" sz="1200" kern="1200" dirty="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extLst>
      <p:ext uri="{BB962C8B-B14F-4D97-AF65-F5344CB8AC3E}">
        <p14:creationId xmlns:p14="http://schemas.microsoft.com/office/powerpoint/2010/main" val="22998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50938" y="692150"/>
            <a:ext cx="4556125" cy="3416300"/>
          </a:xfrm>
          <a:ln/>
        </p:spPr>
      </p:sp>
      <p:sp>
        <p:nvSpPr>
          <p:cNvPr id="120835" name="Rectangle 3"/>
          <p:cNvSpPr>
            <a:spLocks noGrp="1" noChangeArrowheads="1"/>
          </p:cNvSpPr>
          <p:nvPr>
            <p:ph type="body" idx="1"/>
          </p:nvPr>
        </p:nvSpPr>
        <p:spPr/>
        <p:txBody>
          <a:bodyPr/>
          <a:lstStyle/>
          <a:p>
            <a:r>
              <a:rPr lang="en-US" sz="1200" kern="1200" dirty="0">
                <a:solidFill>
                  <a:schemeClr val="tx1"/>
                </a:solidFill>
                <a:latin typeface="Times New Roman" pitchFamily="-1" charset="0"/>
                <a:ea typeface="+mn-ea"/>
                <a:cs typeface="+mn-cs"/>
              </a:rPr>
              <a:t>It is instructive to examine and compare the register organization of comparable systems. In this section, we look at two 16-bit microprocessors that were designed at about the same time: the Motorola MC68000 [STRI79] and the Intel 8086 [MORS78]. Figures 14.3a and b depict the register organization of each; purely internal registers, such as a memory address register, are not shown.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MC68000 partitions its 32-bit registers into eight data registers and nine address registers. The eight data registers are used primarily for data manipulation and are also used in addressing as index registers. The width of the registers allows 8-, 16-, and 32-bit data operations, determined by opcode. The address registers contain 32-bit (no segmentation) addresses; two of these registers are also used as stack pointers, one for users and one for the operating system, depending on the current execution mode. Both registers are numbered 7, because only one can be used at a time. The MC68000 also includes a 32-bit program counter and a 16-bit status register.</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Intel 8086 takes a different approach to register organization. Every register is special purpose, although some registers are also usable as general purpose. The 8086 contains four 16-bit data registers that are addressable on a byte or 16-bit basis, and four 16-bit pointer and index registers. The data registers can be used as general purpose in some instructions. In others, the registers are used implicitly. For example, a multiply instruction always uses the accumulator. The four pointer registers are also used implicitly in a number of operations; each contains a segment offset. There are also four 16-bit segment registers. Three of the four segment registers are used in a dedicated, implicit fashion, to point to the segment of the current instruction (useful for branch instructions), a segment containing data, and a segment containing a stack, respectively. These dedicated and implicit uses provide for compact encoding at the cost of reduced flexibility. The 8086 also includes an instruction pointer and a set of 1-bit status and control flags.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point of this comparison should be clear. There is no universally accepted philosophy concerning the best way to organize processor registers [TOON81]. As with overall instruction set design and so many other processor design issues, it is still a matter of judgment and taste.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second instructive point concerning register organization design is illustrated in Figure 14.3c. This figure shows the user-visible register organization for the Intel 80386 [ELAY85], which is a 32-bit microprocessor designed as an extension of the 8086. The 80386 uses 32-bit registers. However, to provide upward compatibility for programs written on the earlier machine, the 80386 retains the original register organization embedded in the new organization. Given this design constraint, the architects of the 32-bit processors had limited flexibility in designing the register organization. </a:t>
            </a: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To be discussed in next Chapter</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To be discussed in next Chapter</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To be discussed in next Chapter</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To be discussed in next Chapter</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To be discussed in next Chapter</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To be discussed in next Chapter</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To be discussed in next Chapter</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To be discussed in next Chapter</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To be discussed in next Chapter</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www.youtube.com/watch?v=gh4jYBqskE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3.emf"/><Relationship Id="rId4" Type="http://schemas.openxmlformats.org/officeDocument/2006/relationships/image" Target="../media/image12.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_AsKhUL90a0" TargetMode="External"/><Relationship Id="rId2" Type="http://schemas.openxmlformats.org/officeDocument/2006/relationships/hyperlink" Target="https://www.youtube.com/watch?v=tPBtXUUeFK0"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a:effectLst>
                  <a:outerShdw blurRad="38100" dist="38100" dir="2700000" algn="tl">
                    <a:srgbClr val="000000">
                      <a:alpha val="43137"/>
                    </a:srgbClr>
                  </a:outerShdw>
                </a:effectLst>
              </a:rPr>
              <a:t>Chapter 14</a:t>
            </a: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a:t>Processor Structure and Function</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14823" t="10786" r="17798" b="11730"/>
          <a:stretch/>
        </p:blipFill>
        <p:spPr>
          <a:xfrm>
            <a:off x="755576" y="-315416"/>
            <a:ext cx="7989255" cy="7099332"/>
          </a:xfrm>
          <a:prstGeom prst="rect">
            <a:avLst/>
          </a:prstGeom>
        </p:spPr>
      </p:pic>
    </p:spTree>
    <p:extLst>
      <p:ext uri="{BB962C8B-B14F-4D97-AF65-F5344CB8AC3E}">
        <p14:creationId xmlns:p14="http://schemas.microsoft.com/office/powerpoint/2010/main" val="3661112986"/>
      </p:ext>
    </p:extLst>
  </p:cSld>
  <p:clrMapOvr>
    <a:masterClrMapping/>
  </p:clrMapOvr>
  <p:transition spd="med">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7618" b="9753"/>
          <a:stretch/>
        </p:blipFill>
        <p:spPr>
          <a:xfrm>
            <a:off x="827584" y="-315416"/>
            <a:ext cx="7515731" cy="7064092"/>
          </a:xfrm>
          <a:prstGeom prst="rect">
            <a:avLst/>
          </a:prstGeom>
        </p:spPr>
      </p:pic>
    </p:spTree>
  </p:cSld>
  <p:clrMapOvr>
    <a:masterClrMapping/>
  </p:clrMapOvr>
  <p:transition spd="med">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215" b="14965"/>
          <a:stretch/>
        </p:blipFill>
        <p:spPr>
          <a:xfrm>
            <a:off x="464123" y="-310788"/>
            <a:ext cx="8679878" cy="7168788"/>
          </a:xfrm>
          <a:prstGeom prst="rect">
            <a:avLst/>
          </a:prstGeom>
        </p:spPr>
      </p:pic>
    </p:spTree>
    <p:extLst>
      <p:ext uri="{BB962C8B-B14F-4D97-AF65-F5344CB8AC3E}">
        <p14:creationId xmlns:p14="http://schemas.microsoft.com/office/powerpoint/2010/main" val="1769331824"/>
      </p:ext>
    </p:extLst>
  </p:cSld>
  <p:clrMapOvr>
    <a:masterClrMapping/>
  </p:clrMapOvr>
  <p:transition spd="med">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21213" b="22877"/>
          <a:stretch/>
        </p:blipFill>
        <p:spPr>
          <a:xfrm>
            <a:off x="-540568" y="-315416"/>
            <a:ext cx="10013818" cy="7245424"/>
          </a:xfrm>
          <a:prstGeom prst="rect">
            <a:avLst/>
          </a:prstGeom>
        </p:spPr>
      </p:pic>
    </p:spTree>
    <p:extLst>
      <p:ext uri="{BB962C8B-B14F-4D97-AF65-F5344CB8AC3E}">
        <p14:creationId xmlns:p14="http://schemas.microsoft.com/office/powerpoint/2010/main" val="1341634688"/>
      </p:ext>
    </p:extLst>
  </p:cSld>
  <p:clrMapOvr>
    <a:masterClrMapping/>
  </p:clrMapOvr>
  <p:transition spd="med">
    <p:zo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21033" b="18023"/>
          <a:stretch/>
        </p:blipFill>
        <p:spPr>
          <a:xfrm>
            <a:off x="-22389" y="-315416"/>
            <a:ext cx="8934953" cy="7046859"/>
          </a:xfrm>
          <a:prstGeom prst="rect">
            <a:avLst/>
          </a:prstGeom>
        </p:spPr>
      </p:pic>
    </p:spTree>
    <p:extLst>
      <p:ext uri="{BB962C8B-B14F-4D97-AF65-F5344CB8AC3E}">
        <p14:creationId xmlns:p14="http://schemas.microsoft.com/office/powerpoint/2010/main" val="1341348078"/>
      </p:ext>
    </p:extLst>
  </p:cSld>
  <p:clrMapOvr>
    <a:masterClrMapping/>
  </p:clrMapOvr>
  <p:transition spd="med">
    <p:zo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Pipelining</a:t>
            </a:r>
          </a:p>
        </p:txBody>
      </p:sp>
      <p:sp>
        <p:nvSpPr>
          <p:cNvPr id="3" name="Content Placeholder 2"/>
          <p:cNvSpPr>
            <a:spLocks noGrp="1"/>
          </p:cNvSpPr>
          <p:nvPr>
            <p:ph idx="1"/>
          </p:nvPr>
        </p:nvSpPr>
        <p:spPr>
          <a:xfrm>
            <a:off x="498474" y="6021288"/>
            <a:ext cx="7556313" cy="378385"/>
          </a:xfrm>
        </p:spPr>
        <p:txBody>
          <a:bodyPr>
            <a:normAutofit fontScale="92500" lnSpcReduction="10000"/>
          </a:bodyPr>
          <a:lstStyle/>
          <a:p>
            <a:pPr marL="0" indent="0">
              <a:buNone/>
            </a:pPr>
            <a:r>
              <a:rPr lang="en-US" dirty="0">
                <a:hlinkClick r:id="rId2"/>
              </a:rPr>
              <a:t>Car Assembly: https://www.youtube.com/watch?v=gh4jYBqskEU</a:t>
            </a:r>
            <a:endParaRPr lang="en-US" dirty="0"/>
          </a:p>
        </p:txBody>
      </p:sp>
      <p:pic>
        <p:nvPicPr>
          <p:cNvPr id="5" name="Picture 4"/>
          <p:cNvPicPr>
            <a:picLocks noChangeAspect="1"/>
          </p:cNvPicPr>
          <p:nvPr/>
        </p:nvPicPr>
        <p:blipFill>
          <a:blip r:embed="rId3"/>
          <a:stretch>
            <a:fillRect/>
          </a:stretch>
        </p:blipFill>
        <p:spPr>
          <a:xfrm>
            <a:off x="1736630" y="1683778"/>
            <a:ext cx="5080000" cy="4064000"/>
          </a:xfrm>
          <a:prstGeom prst="rect">
            <a:avLst/>
          </a:prstGeom>
        </p:spPr>
      </p:pic>
    </p:spTree>
    <p:extLst>
      <p:ext uri="{BB962C8B-B14F-4D97-AF65-F5344CB8AC3E}">
        <p14:creationId xmlns:p14="http://schemas.microsoft.com/office/powerpoint/2010/main" val="1592694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395536" y="404664"/>
            <a:ext cx="7556500" cy="1116013"/>
          </a:xfrm>
          <a:noFill/>
          <a:ln/>
        </p:spPr>
        <p:txBody>
          <a:bodyPr lIns="90488" tIns="44450" rIns="90488" bIns="44450"/>
          <a:lstStyle/>
          <a:p>
            <a:r>
              <a:rPr lang="en-US" dirty="0">
                <a:effectLst>
                  <a:outerShdw blurRad="38100" dist="38100" dir="2700000" algn="tl">
                    <a:srgbClr val="000000">
                      <a:alpha val="43137"/>
                    </a:srgbClr>
                  </a:outerShdw>
                </a:effectLst>
              </a:rPr>
              <a:t>Pipelining Strategy</a:t>
            </a: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66832045"/>
              </p:ext>
            </p:extLst>
          </p:nvPr>
        </p:nvGraphicFramePr>
        <p:xfrm>
          <a:off x="179512" y="1412776"/>
          <a:ext cx="878497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p:blipFill rotWithShape="1">
          <a:blip>
            <a:extLst>
              <a:ext uri="{28A0092B-C50C-407E-A947-70E740481C1C}">
                <a14:useLocalDpi xmlns:a14="http://schemas.microsoft.com/office/drawing/2010/main" val="0"/>
              </a:ext>
            </a:extLst>
          </a:blip>
          <a:srcRect l="12601" t="16899" r="23216" b="16404"/>
          <a:stretch/>
        </p:blipFill>
        <p:spPr>
          <a:xfrm>
            <a:off x="0" y="-171400"/>
            <a:ext cx="8598335" cy="6904337"/>
          </a:xfrm>
          <a:prstGeom prst="rect">
            <a:avLst/>
          </a:prstGeom>
        </p:spPr>
      </p:pic>
    </p:spTree>
  </p:cSld>
  <p:clrMapOvr>
    <a:masterClrMapping/>
  </p:clrMapOvr>
  <p:transition spd="med">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Execution rate?</a:t>
            </a:r>
          </a:p>
        </p:txBody>
      </p:sp>
      <p:sp>
        <p:nvSpPr>
          <p:cNvPr id="3" name="Content Placeholder 2"/>
          <p:cNvSpPr>
            <a:spLocks noGrp="1"/>
          </p:cNvSpPr>
          <p:nvPr>
            <p:ph idx="1"/>
          </p:nvPr>
        </p:nvSpPr>
        <p:spPr/>
        <p:txBody>
          <a:bodyPr/>
          <a:lstStyle/>
          <a:p>
            <a:r>
              <a:rPr lang="en-US" dirty="0"/>
              <a:t>Unlikely</a:t>
            </a:r>
          </a:p>
          <a:p>
            <a:r>
              <a:rPr lang="en-US" dirty="0"/>
              <a:t>Execution time is generally longer than fetch time</a:t>
            </a:r>
          </a:p>
          <a:p>
            <a:r>
              <a:rPr lang="en-US" dirty="0"/>
              <a:t>A conditional branch makes the address of the next instruction unknown </a:t>
            </a:r>
          </a:p>
          <a:p>
            <a:r>
              <a:rPr lang="en-US" dirty="0"/>
              <a:t>Guessing can reduce the time loss for conditional branches</a:t>
            </a:r>
          </a:p>
          <a:p>
            <a:endParaRPr lang="en-US" dirty="0"/>
          </a:p>
        </p:txBody>
      </p:sp>
    </p:spTree>
    <p:extLst>
      <p:ext uri="{BB962C8B-B14F-4D97-AF65-F5344CB8AC3E}">
        <p14:creationId xmlns:p14="http://schemas.microsoft.com/office/powerpoint/2010/main" val="167211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p:nvPr>
        </p:nvSpPr>
        <p:spPr>
          <a:xfrm>
            <a:off x="611560" y="0"/>
            <a:ext cx="7556313" cy="995082"/>
          </a:xfrm>
        </p:spPr>
        <p:txBody>
          <a:bodyPr/>
          <a:lstStyle/>
          <a:p>
            <a:r>
              <a:rPr lang="en-US" dirty="0">
                <a:effectLst>
                  <a:outerShdw blurRad="38100" dist="38100" dir="2700000" algn="tl">
                    <a:srgbClr val="000000">
                      <a:alpha val="43137"/>
                    </a:srgbClr>
                  </a:outerShdw>
                </a:effectLst>
              </a:rPr>
              <a:t>Processor Organization</a:t>
            </a:r>
          </a:p>
        </p:txBody>
      </p:sp>
      <p:sp>
        <p:nvSpPr>
          <p:cNvPr id="8" name="Content Placeholder 7"/>
          <p:cNvSpPr>
            <a:spLocks noGrp="1"/>
          </p:cNvSpPr>
          <p:nvPr>
            <p:ph idx="1"/>
          </p:nvPr>
        </p:nvSpPr>
        <p:spPr>
          <a:xfrm>
            <a:off x="611560" y="1772816"/>
            <a:ext cx="7556313" cy="4495800"/>
          </a:xfrm>
        </p:spPr>
        <p:txBody>
          <a:bodyPr>
            <a:normAutofit fontScale="77500" lnSpcReduction="20000"/>
          </a:bodyPr>
          <a:lstStyle/>
          <a:p>
            <a:r>
              <a:rPr lang="en-US" dirty="0"/>
              <a:t>Fetch instruction</a:t>
            </a:r>
          </a:p>
          <a:p>
            <a:pPr lvl="1"/>
            <a:r>
              <a:rPr lang="en-US" dirty="0"/>
              <a:t>The processor reads an instruction from memory (register, cache, main memory)</a:t>
            </a:r>
          </a:p>
          <a:p>
            <a:r>
              <a:rPr lang="en-US" dirty="0"/>
              <a:t>Interpret instruction</a:t>
            </a:r>
          </a:p>
          <a:p>
            <a:pPr lvl="1"/>
            <a:r>
              <a:rPr lang="en-US" dirty="0"/>
              <a:t>The instruction is decoded to determine what action is required</a:t>
            </a:r>
          </a:p>
          <a:p>
            <a:r>
              <a:rPr lang="en-US" dirty="0"/>
              <a:t>Fetch data</a:t>
            </a:r>
          </a:p>
          <a:p>
            <a:pPr lvl="1"/>
            <a:r>
              <a:rPr lang="en-US" dirty="0"/>
              <a:t>The execution of an instruction may require reading data from memory or an I/O module</a:t>
            </a:r>
          </a:p>
          <a:p>
            <a:r>
              <a:rPr lang="en-US" dirty="0"/>
              <a:t>Process data</a:t>
            </a:r>
          </a:p>
          <a:p>
            <a:pPr lvl="1"/>
            <a:r>
              <a:rPr lang="en-US" dirty="0"/>
              <a:t>The execution of an instruction may require performing some arithmetic or logical operation on data</a:t>
            </a:r>
          </a:p>
          <a:p>
            <a:r>
              <a:rPr lang="en-US" dirty="0"/>
              <a:t>Write data</a:t>
            </a:r>
          </a:p>
          <a:p>
            <a:pPr lvl="1"/>
            <a:r>
              <a:rPr lang="en-US" dirty="0"/>
              <a:t>The results of an execution may require writing data to memory or an I/O module</a:t>
            </a:r>
          </a:p>
          <a:p>
            <a:r>
              <a:rPr lang="en-US" dirty="0"/>
              <a:t>In order to do these things the processor needs to store some data temporarily and therefore needs a small internal memory</a:t>
            </a:r>
          </a:p>
        </p:txBody>
      </p:sp>
      <p:sp>
        <p:nvSpPr>
          <p:cNvPr id="9" name="Text Placeholder 8"/>
          <p:cNvSpPr>
            <a:spLocks noGrp="1"/>
          </p:cNvSpPr>
          <p:nvPr>
            <p:ph type="body" sz="half" idx="2"/>
          </p:nvPr>
        </p:nvSpPr>
        <p:spPr>
          <a:xfrm>
            <a:off x="755576" y="1052736"/>
            <a:ext cx="7558960" cy="774700"/>
          </a:xfrm>
        </p:spPr>
        <p:txBody>
          <a:bodyPr/>
          <a:lstStyle/>
          <a:p>
            <a:r>
              <a:rPr lang="en-US" sz="2800" dirty="0"/>
              <a:t>Processor Requirements:</a:t>
            </a:r>
          </a:p>
        </p:txBody>
      </p:sp>
      <p:pic>
        <p:nvPicPr>
          <p:cNvPr id="10" name="Picture 9"/>
          <p:cNvPicPr>
            <a:picLocks noChangeAspect="1"/>
          </p:cNvPicPr>
          <p:nvPr/>
        </p:nvPicPr>
        <p:blipFill>
          <a:blip r:embed="rId3"/>
          <a:stretch>
            <a:fillRect/>
          </a:stretch>
        </p:blipFill>
        <p:spPr>
          <a:xfrm rot="726868">
            <a:off x="6971827" y="478043"/>
            <a:ext cx="1786215" cy="1274312"/>
          </a:xfrm>
          <a:prstGeom prst="rect">
            <a:avLst/>
          </a:prstGeom>
          <a:effec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a:effectLst>
                  <a:outerShdw blurRad="38100" dist="38100" dir="2700000" algn="tl">
                    <a:srgbClr val="000000">
                      <a:alpha val="43137"/>
                    </a:srgbClr>
                  </a:outerShdw>
                </a:effectLst>
              </a:rPr>
              <a:t>Additional Stages</a:t>
            </a: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a:t>Fetch instruction (FI)</a:t>
            </a:r>
          </a:p>
          <a:p>
            <a:pPr lvl="1"/>
            <a:r>
              <a:rPr lang="en-US" dirty="0"/>
              <a:t>Read the next expected instruction into a buffer</a:t>
            </a:r>
          </a:p>
          <a:p>
            <a:r>
              <a:rPr lang="en-US" dirty="0"/>
              <a:t>Decode instruction (DI)</a:t>
            </a:r>
          </a:p>
          <a:p>
            <a:pPr lvl="1"/>
            <a:r>
              <a:rPr lang="en-US" dirty="0"/>
              <a:t>Determine the opcode and the operand specifiers</a:t>
            </a:r>
          </a:p>
          <a:p>
            <a:r>
              <a:rPr lang="en-US" dirty="0"/>
              <a:t>Calculate operands (CO)</a:t>
            </a:r>
          </a:p>
          <a:p>
            <a:pPr lvl="1"/>
            <a:r>
              <a:rPr lang="en-US" dirty="0"/>
              <a:t>Calculate the effective address of each source operand</a:t>
            </a:r>
          </a:p>
          <a:p>
            <a:pPr lvl="1"/>
            <a:r>
              <a:rPr lang="en-US" dirty="0"/>
              <a:t>This may involve displacement, register indirect, indirect, or other forms of address calculation</a:t>
            </a:r>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a:t>Fetch operands (FO)</a:t>
            </a:r>
          </a:p>
          <a:p>
            <a:pPr lvl="1"/>
            <a:r>
              <a:rPr lang="en-US" dirty="0"/>
              <a:t>Fetch each operand from memory</a:t>
            </a:r>
          </a:p>
          <a:p>
            <a:pPr lvl="1"/>
            <a:r>
              <a:rPr lang="en-US" dirty="0"/>
              <a:t>Operands in registers need not be fetched</a:t>
            </a:r>
          </a:p>
          <a:p>
            <a:r>
              <a:rPr lang="en-US" dirty="0"/>
              <a:t>Execute instruction (EI)</a:t>
            </a:r>
          </a:p>
          <a:p>
            <a:pPr lvl="1"/>
            <a:r>
              <a:rPr lang="en-US" dirty="0"/>
              <a:t>Perform the indicated operation and store the result, if any, in the specified destination operand location</a:t>
            </a:r>
          </a:p>
          <a:p>
            <a:r>
              <a:rPr lang="en-US" dirty="0"/>
              <a:t>Write operand (WO)</a:t>
            </a:r>
          </a:p>
          <a:p>
            <a:pPr lvl="1"/>
            <a:r>
              <a:rPr lang="en-US" dirty="0"/>
              <a:t>Store the result in memory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
        <p:nvSpPr>
          <p:cNvPr id="2" name="TextBox 1"/>
          <p:cNvSpPr txBox="1"/>
          <p:nvPr/>
        </p:nvSpPr>
        <p:spPr>
          <a:xfrm>
            <a:off x="4067944" y="5445224"/>
            <a:ext cx="4388942" cy="461665"/>
          </a:xfrm>
          <a:prstGeom prst="rect">
            <a:avLst/>
          </a:prstGeom>
          <a:noFill/>
        </p:spPr>
        <p:txBody>
          <a:bodyPr wrap="none" rtlCol="0">
            <a:spAutoFit/>
          </a:bodyPr>
          <a:lstStyle/>
          <a:p>
            <a:r>
              <a:rPr lang="en-US" dirty="0"/>
              <a:t>54 cycles are reduced to 14 cycles</a:t>
            </a:r>
          </a:p>
        </p:txBody>
      </p:sp>
    </p:spTree>
  </p:cSld>
  <p:clrMapOvr>
    <a:masterClrMapping/>
  </p:clrMapOvr>
  <p:transition spd="med">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pipelining</a:t>
            </a:r>
          </a:p>
        </p:txBody>
      </p:sp>
      <p:sp>
        <p:nvSpPr>
          <p:cNvPr id="3" name="Content Placeholder 2"/>
          <p:cNvSpPr>
            <a:spLocks noGrp="1"/>
          </p:cNvSpPr>
          <p:nvPr>
            <p:ph sz="half" idx="1"/>
          </p:nvPr>
        </p:nvSpPr>
        <p:spPr>
          <a:xfrm>
            <a:off x="498518" y="1985963"/>
            <a:ext cx="7889906" cy="4140200"/>
          </a:xfrm>
        </p:spPr>
        <p:txBody>
          <a:bodyPr/>
          <a:lstStyle/>
          <a:p>
            <a:r>
              <a:rPr lang="en-US" dirty="0"/>
              <a:t>The diagram assumes that each instruction goes through all six stages of the pipeline. This will not always be the case. </a:t>
            </a:r>
          </a:p>
          <a:p>
            <a:r>
              <a:rPr lang="en-US" dirty="0"/>
              <a:t>Also, the diagram assumes that all of the stages can be performed in parallel. In particular, it is assumed that there are no memory conflicts. </a:t>
            </a:r>
          </a:p>
          <a:p>
            <a:r>
              <a:rPr lang="en-US" dirty="0"/>
              <a:t>Another difficulty is the conditional branch instruction, which can invalidate several instruction fetches. </a:t>
            </a:r>
          </a:p>
          <a:p>
            <a:r>
              <a:rPr lang="en-US" dirty="0"/>
              <a:t>A similar unpredictable event is an interrupt. </a:t>
            </a:r>
          </a:p>
          <a:p>
            <a:endParaRPr lang="en-US" dirty="0"/>
          </a:p>
        </p:txBody>
      </p:sp>
    </p:spTree>
    <p:extLst>
      <p:ext uri="{BB962C8B-B14F-4D97-AF65-F5344CB8AC3E}">
        <p14:creationId xmlns:p14="http://schemas.microsoft.com/office/powerpoint/2010/main" val="173774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25300"/>
            <a:ext cx="9144000" cy="6573748"/>
          </a:xfrm>
          <a:prstGeom prst="rect">
            <a:avLst/>
          </a:prstGeom>
        </p:spPr>
      </p:pic>
    </p:spTree>
  </p:cSld>
  <p:clrMapOvr>
    <a:masterClrMapping/>
  </p:clrMapOvr>
  <p:transition spd="med">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Branches</a:t>
            </a:r>
          </a:p>
        </p:txBody>
      </p:sp>
      <p:sp>
        <p:nvSpPr>
          <p:cNvPr id="3" name="Content Placeholder 2"/>
          <p:cNvSpPr>
            <a:spLocks noGrp="1"/>
          </p:cNvSpPr>
          <p:nvPr>
            <p:ph sz="half" idx="1"/>
          </p:nvPr>
        </p:nvSpPr>
        <p:spPr>
          <a:xfrm>
            <a:off x="498517" y="1985963"/>
            <a:ext cx="7556269" cy="4140200"/>
          </a:xfrm>
        </p:spPr>
        <p:txBody>
          <a:bodyPr>
            <a:normAutofit/>
          </a:bodyPr>
          <a:lstStyle/>
          <a:p>
            <a:r>
              <a:rPr lang="en-US" dirty="0"/>
              <a:t>Figure 14.11 illustrates the effects of the conditional branch, using the same program as Figure 14.10. </a:t>
            </a:r>
          </a:p>
          <a:p>
            <a:r>
              <a:rPr lang="en-US" dirty="0"/>
              <a:t>Assume that instruction 3 is a conditional branch to instruction 15. Until the instruction is executed, there is no way of knowing which instruction will come next. </a:t>
            </a:r>
          </a:p>
          <a:p>
            <a:r>
              <a:rPr lang="en-US" dirty="0"/>
              <a:t>The pipeline, in this example, simply loads the next instruction in sequence (instruction 4) and proceeds. </a:t>
            </a:r>
          </a:p>
          <a:p>
            <a:r>
              <a:rPr lang="en-US" dirty="0"/>
              <a:t>In Figure 14.10, the branch is not taken, and we get the full performance benefit of the enhancement. </a:t>
            </a:r>
          </a:p>
        </p:txBody>
      </p:sp>
    </p:spTree>
    <p:extLst>
      <p:ext uri="{BB962C8B-B14F-4D97-AF65-F5344CB8AC3E}">
        <p14:creationId xmlns:p14="http://schemas.microsoft.com/office/powerpoint/2010/main" val="1097989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498517" y="1985963"/>
            <a:ext cx="7556269" cy="4140200"/>
          </a:xfrm>
        </p:spPr>
        <p:txBody>
          <a:bodyPr>
            <a:normAutofit/>
          </a:bodyPr>
          <a:lstStyle/>
          <a:p>
            <a:r>
              <a:rPr lang="en-US" dirty="0"/>
              <a:t>In Figure 14.11, the branch is taken. This is not determined until the end of time unit 7. </a:t>
            </a:r>
          </a:p>
          <a:p>
            <a:r>
              <a:rPr lang="en-US" dirty="0"/>
              <a:t>At this point, the pipeline must be cleared of instructions that are not useful. </a:t>
            </a:r>
          </a:p>
          <a:p>
            <a:r>
              <a:rPr lang="en-US" dirty="0"/>
              <a:t>During time unit 8, instruction 15 enters the pipeline. No instructions complete during time units 9 through 12; this is the performance penalty incurred because we could not anticipate the branch. </a:t>
            </a:r>
          </a:p>
          <a:p>
            <a:r>
              <a:rPr lang="en-US" dirty="0"/>
              <a:t>Figure 14.12 indicates the logic needed for pipelining to account for branches and interrupts.</a:t>
            </a:r>
          </a:p>
          <a:p>
            <a:endParaRPr lang="en-US" dirty="0"/>
          </a:p>
        </p:txBody>
      </p:sp>
    </p:spTree>
    <p:extLst>
      <p:ext uri="{BB962C8B-B14F-4D97-AF65-F5344CB8AC3E}">
        <p14:creationId xmlns:p14="http://schemas.microsoft.com/office/powerpoint/2010/main" val="1789695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0"/>
            <a:ext cx="5453376" cy="7057310"/>
          </a:xfrm>
          <a:prstGeom prst="rect">
            <a:avLst/>
          </a:prstGeom>
        </p:spPr>
      </p:pic>
    </p:spTree>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pipeline depiction</a:t>
            </a:r>
          </a:p>
        </p:txBody>
      </p:sp>
      <p:sp>
        <p:nvSpPr>
          <p:cNvPr id="3" name="Content Placeholder 2"/>
          <p:cNvSpPr>
            <a:spLocks noGrp="1"/>
          </p:cNvSpPr>
          <p:nvPr>
            <p:ph sz="half" idx="1"/>
          </p:nvPr>
        </p:nvSpPr>
        <p:spPr>
          <a:xfrm>
            <a:off x="498517" y="1985963"/>
            <a:ext cx="7556269" cy="4140200"/>
          </a:xfrm>
        </p:spPr>
        <p:txBody>
          <a:bodyPr/>
          <a:lstStyle/>
          <a:p>
            <a:r>
              <a:rPr lang="en-US" dirty="0"/>
              <a:t>In Figure 14.13a (which corresponds to Figure 14.10), the pipeline is full at time 6, with 6 different instructions in various stages of execution, and remains full through time 9; we assume that instruction I9 is the last instruction to be executed. </a:t>
            </a:r>
          </a:p>
          <a:p>
            <a:r>
              <a:rPr lang="en-US" dirty="0"/>
              <a:t>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p>
          <a:p>
            <a:endParaRPr lang="en-US" dirty="0"/>
          </a:p>
        </p:txBody>
      </p:sp>
    </p:spTree>
    <p:extLst>
      <p:ext uri="{BB962C8B-B14F-4D97-AF65-F5344CB8AC3E}">
        <p14:creationId xmlns:p14="http://schemas.microsoft.com/office/powerpoint/2010/main" val="822016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9169" b="15326"/>
          <a:stretch/>
        </p:blipFill>
        <p:spPr>
          <a:xfrm>
            <a:off x="1115616" y="0"/>
            <a:ext cx="6838336" cy="6681954"/>
          </a:xfrm>
          <a:prstGeom prst="rect">
            <a:avLst/>
          </a:prstGeom>
        </p:spPr>
      </p:pic>
      <p:pic>
        <p:nvPicPr>
          <p:cNvPr id="4" name="Picture 3" descr="f10.pdf"/>
          <p:cNvPicPr>
            <a:picLocks noChangeAspect="1"/>
          </p:cNvPicPr>
          <p:nvPr/>
        </p:nvPicPr>
        <p:blipFill rotWithShape="1">
          <a:blip r:embed="rId4">
            <a:extLst>
              <a:ext uri="{28A0092B-C50C-407E-A947-70E740481C1C}">
                <a14:useLocalDpi xmlns:a14="http://schemas.microsoft.com/office/drawing/2010/main" val="0"/>
              </a:ext>
            </a:extLst>
          </a:blip>
          <a:srcRect l="9960" t="3596" r="7380" b="14247"/>
          <a:stretch/>
        </p:blipFill>
        <p:spPr>
          <a:xfrm>
            <a:off x="179513" y="5157192"/>
            <a:ext cx="2234490" cy="1716142"/>
          </a:xfrm>
          <a:prstGeom prst="rect">
            <a:avLst/>
          </a:prstGeom>
        </p:spPr>
      </p:pic>
      <p:pic>
        <p:nvPicPr>
          <p:cNvPr id="5" name="Picture 4" descr="f11.pdf"/>
          <p:cNvPicPr>
            <a:picLocks noChangeAspect="1"/>
          </p:cNvPicPr>
          <p:nvPr/>
        </p:nvPicPr>
        <p:blipFill rotWithShape="1">
          <a:blip r:embed="rId5">
            <a:extLst>
              <a:ext uri="{28A0092B-C50C-407E-A947-70E740481C1C}">
                <a14:useLocalDpi xmlns:a14="http://schemas.microsoft.com/office/drawing/2010/main" val="0"/>
              </a:ext>
            </a:extLst>
          </a:blip>
          <a:srcRect l="9406" t="3236" r="5573" b="17663"/>
          <a:stretch/>
        </p:blipFill>
        <p:spPr>
          <a:xfrm>
            <a:off x="6938072" y="5310906"/>
            <a:ext cx="2205928" cy="1585872"/>
          </a:xfrm>
          <a:prstGeom prst="rect">
            <a:avLst/>
          </a:prstGeom>
        </p:spPr>
      </p:pic>
    </p:spTree>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3" name="Content Placeholder 2"/>
          <p:cNvSpPr>
            <a:spLocks noGrp="1"/>
          </p:cNvSpPr>
          <p:nvPr>
            <p:ph sz="half" idx="1"/>
          </p:nvPr>
        </p:nvSpPr>
        <p:spPr>
          <a:xfrm>
            <a:off x="498517" y="1985963"/>
            <a:ext cx="7556269" cy="4140200"/>
          </a:xfrm>
        </p:spPr>
        <p:txBody>
          <a:bodyPr>
            <a:normAutofit/>
          </a:bodyPr>
          <a:lstStyle/>
          <a:p>
            <a:r>
              <a:rPr lang="en-US" dirty="0"/>
              <a:t>Figure 14.14a plots the speedup factor as a function of the number of instructions that are executed without a branch. As might be expected, at the limit (</a:t>
            </a:r>
            <a:r>
              <a:rPr lang="en-US" i="1" dirty="0"/>
              <a:t>n </a:t>
            </a:r>
            <a:r>
              <a:rPr lang="en-US" dirty="0"/>
              <a:t>S ), we have a </a:t>
            </a:r>
            <a:r>
              <a:rPr lang="en-US" i="1" dirty="0"/>
              <a:t>k</a:t>
            </a:r>
            <a:r>
              <a:rPr lang="en-US" dirty="0"/>
              <a:t>-fold speedup. </a:t>
            </a:r>
          </a:p>
          <a:p>
            <a:r>
              <a:rPr lang="en-US" dirty="0"/>
              <a:t>Figure 14.14b shows the speedup factor as a function of the number of stages in the instruction pipeline. In this case, the speedup factor approaches the number of instructions that can be fed into the pipeline without branches. </a:t>
            </a:r>
          </a:p>
          <a:p>
            <a:r>
              <a:rPr lang="en-US" dirty="0"/>
              <a:t>Thus, the larger the number of pipeline stages, the greater the potential for speedup. However, as a practical matter, the potential gains of additional pipeline stages are countered by increases in cost, delays between stages, and the fact that branches will be encountered requiring the flushing of the pipeline. </a:t>
            </a:r>
          </a:p>
          <a:p>
            <a:endParaRPr lang="en-US" dirty="0"/>
          </a:p>
        </p:txBody>
      </p:sp>
    </p:spTree>
    <p:extLst>
      <p:ext uri="{BB962C8B-B14F-4D97-AF65-F5344CB8AC3E}">
        <p14:creationId xmlns:p14="http://schemas.microsoft.com/office/powerpoint/2010/main" val="1933003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3191" b="14606"/>
          <a:stretch/>
        </p:blipFill>
        <p:spPr>
          <a:xfrm>
            <a:off x="251520" y="-35812"/>
            <a:ext cx="8446499" cy="6799180"/>
          </a:xfrm>
          <a:prstGeom prst="rect">
            <a:avLst/>
          </a:prstGeom>
        </p:spPr>
      </p:pic>
    </p:spTree>
  </p:cSld>
  <p:clrMapOvr>
    <a:masterClrMapping/>
  </p:clrMapOvr>
  <p:transition spd="med">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t="7730" b="17303"/>
          <a:stretch/>
        </p:blipFill>
        <p:spPr>
          <a:xfrm>
            <a:off x="1331640" y="-38420"/>
            <a:ext cx="6912768" cy="6706436"/>
          </a:xfrm>
          <a:prstGeom prst="rect">
            <a:avLst/>
          </a:prstGeom>
        </p:spPr>
      </p:pic>
    </p:spTree>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pipelining</a:t>
            </a:r>
          </a:p>
        </p:txBody>
      </p:sp>
      <p:sp>
        <p:nvSpPr>
          <p:cNvPr id="3" name="Content Placeholder 2"/>
          <p:cNvSpPr>
            <a:spLocks noGrp="1"/>
          </p:cNvSpPr>
          <p:nvPr>
            <p:ph idx="1"/>
          </p:nvPr>
        </p:nvSpPr>
        <p:spPr/>
        <p:txBody>
          <a:bodyPr>
            <a:normAutofit lnSpcReduction="10000"/>
          </a:bodyPr>
          <a:lstStyle/>
          <a:p>
            <a:r>
              <a:rPr lang="en-US" dirty="0"/>
              <a:t>At each stage of the pipeline, there is some overhead involved in moving data from buffer to buffer and in performing various preparation and delivery functions. </a:t>
            </a:r>
          </a:p>
          <a:p>
            <a:r>
              <a:rPr lang="en-US" dirty="0"/>
              <a:t>This overhead can appreciably lengthen the total execution time of a single instruction. </a:t>
            </a:r>
          </a:p>
          <a:p>
            <a:r>
              <a:rPr lang="en-US" dirty="0"/>
              <a:t>This is significant when sequential instructions are logically dependent, either through heavy use of branching or through memory access dependencies. </a:t>
            </a:r>
          </a:p>
          <a:p>
            <a:r>
              <a:rPr lang="en-US" dirty="0"/>
              <a:t>The amount of control logic required to handle memory and register dependencies and to optimize the use of the pipeline increases enormously with the number of stages. </a:t>
            </a:r>
          </a:p>
        </p:txBody>
      </p:sp>
    </p:spTree>
    <p:extLst>
      <p:ext uri="{BB962C8B-B14F-4D97-AF65-F5344CB8AC3E}">
        <p14:creationId xmlns:p14="http://schemas.microsoft.com/office/powerpoint/2010/main" val="2774824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megahertz myth</a:t>
            </a:r>
          </a:p>
        </p:txBody>
      </p:sp>
      <p:sp>
        <p:nvSpPr>
          <p:cNvPr id="3" name="Content Placeholder 2"/>
          <p:cNvSpPr>
            <a:spLocks noGrp="1"/>
          </p:cNvSpPr>
          <p:nvPr>
            <p:ph idx="1"/>
          </p:nvPr>
        </p:nvSpPr>
        <p:spPr/>
        <p:txBody>
          <a:bodyPr/>
          <a:lstStyle/>
          <a:p>
            <a:r>
              <a:rPr lang="en-US" dirty="0">
                <a:hlinkClick r:id="rId2"/>
              </a:rPr>
              <a:t>https://www.youtube.com/watch?v=tPBtXUUeFK0</a:t>
            </a:r>
            <a:endParaRPr lang="en-US" dirty="0"/>
          </a:p>
          <a:p>
            <a:r>
              <a:rPr lang="en-US" dirty="0"/>
              <a:t>And this one also</a:t>
            </a:r>
            <a:r>
              <a:rPr lang="is-IS" dirty="0"/>
              <a:t>….</a:t>
            </a:r>
            <a:endParaRPr lang="en-US" dirty="0"/>
          </a:p>
          <a:p>
            <a:pPr lvl="1"/>
            <a:r>
              <a:rPr lang="en-US" dirty="0">
                <a:hlinkClick r:id="rId3"/>
              </a:rPr>
              <a:t>https://www.youtube.com/watch?v=_AsKhUL90a0</a:t>
            </a:r>
            <a:endParaRPr lang="en-US" dirty="0"/>
          </a:p>
          <a:p>
            <a:endParaRPr lang="is-IS" dirty="0"/>
          </a:p>
        </p:txBody>
      </p:sp>
    </p:spTree>
    <p:extLst>
      <p:ext uri="{BB962C8B-B14F-4D97-AF65-F5344CB8AC3E}">
        <p14:creationId xmlns:p14="http://schemas.microsoft.com/office/powerpoint/2010/main" val="4635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553835441"/>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hazards</a:t>
            </a:r>
          </a:p>
        </p:txBody>
      </p:sp>
      <p:sp>
        <p:nvSpPr>
          <p:cNvPr id="3" name="Content Placeholder 2"/>
          <p:cNvSpPr>
            <a:spLocks noGrp="1"/>
          </p:cNvSpPr>
          <p:nvPr>
            <p:ph idx="1"/>
          </p:nvPr>
        </p:nvSpPr>
        <p:spPr/>
        <p:txBody>
          <a:bodyPr/>
          <a:lstStyle/>
          <a:p>
            <a:r>
              <a:rPr lang="en-US" dirty="0"/>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i="1" dirty="0"/>
              <a:t>structural hazard</a:t>
            </a:r>
            <a:r>
              <a:rPr lang="en-US" dirty="0"/>
              <a:t>. </a:t>
            </a:r>
          </a:p>
          <a:p>
            <a:endParaRPr lang="en-US" dirty="0"/>
          </a:p>
        </p:txBody>
      </p:sp>
    </p:spTree>
    <p:extLst>
      <p:ext uri="{BB962C8B-B14F-4D97-AF65-F5344CB8AC3E}">
        <p14:creationId xmlns:p14="http://schemas.microsoft.com/office/powerpoint/2010/main" val="76549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l="8250" t="5214" r="14040" b="14786"/>
          <a:stretch/>
        </p:blipFill>
        <p:spPr>
          <a:xfrm>
            <a:off x="1691680" y="-83658"/>
            <a:ext cx="5112568" cy="6811271"/>
          </a:xfrm>
          <a:prstGeom prst="rect">
            <a:avLst/>
          </a:prstGeom>
        </p:spPr>
      </p:pic>
      <p:sp>
        <p:nvSpPr>
          <p:cNvPr id="4" name="Rectangle 3"/>
          <p:cNvSpPr/>
          <p:nvPr/>
        </p:nvSpPr>
        <p:spPr>
          <a:xfrm>
            <a:off x="6660232" y="1318595"/>
            <a:ext cx="2351856" cy="2031325"/>
          </a:xfrm>
          <a:prstGeom prst="rect">
            <a:avLst/>
          </a:prstGeom>
        </p:spPr>
        <p:txBody>
          <a:bodyPr wrap="square">
            <a:spAutoFit/>
          </a:bodyPr>
          <a:lstStyle/>
          <a:p>
            <a:r>
              <a:rPr lang="en-US" sz="1400" dirty="0">
                <a:latin typeface="TimesTen" charset="0"/>
              </a:rPr>
              <a:t>Assume that main memory has a single port and that all instruction fetches and data reads and writes must be performed one at a time. Therefore </a:t>
            </a:r>
            <a:r>
              <a:rPr lang="en-US" sz="1400" dirty="0"/>
              <a:t>an operand read to or write from memory cannot be performed in parallel with an instruction fetch. </a:t>
            </a:r>
          </a:p>
        </p:txBody>
      </p:sp>
      <p:sp>
        <p:nvSpPr>
          <p:cNvPr id="2" name="Oval 1"/>
          <p:cNvSpPr/>
          <p:nvPr/>
        </p:nvSpPr>
        <p:spPr>
          <a:xfrm>
            <a:off x="3491880" y="692696"/>
            <a:ext cx="360040" cy="360040"/>
          </a:xfrm>
          <a:prstGeom prst="ellipse">
            <a:avLst/>
          </a:prstGeom>
          <a:gradFill>
            <a:gsLst>
              <a:gs pos="0">
                <a:schemeClr val="accent1">
                  <a:shade val="40000"/>
                  <a:satMod val="150000"/>
                  <a:lumMod val="100000"/>
                  <a:alpha val="9000"/>
                </a:schemeClr>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480377" y="1468471"/>
            <a:ext cx="360040" cy="360040"/>
          </a:xfrm>
          <a:prstGeom prst="ellipse">
            <a:avLst/>
          </a:prstGeom>
          <a:gradFill>
            <a:gsLst>
              <a:gs pos="0">
                <a:schemeClr val="accent1">
                  <a:shade val="40000"/>
                  <a:satMod val="150000"/>
                  <a:lumMod val="100000"/>
                  <a:alpha val="6000"/>
                </a:schemeClr>
              </a:gs>
              <a:gs pos="100000">
                <a:schemeClr val="accent1">
                  <a:tint val="70000"/>
                  <a:shade val="100000"/>
                  <a:alpha val="100000"/>
                  <a:satMod val="200000"/>
                  <a:lumMod val="100000"/>
                </a:schemeClr>
              </a:gs>
            </a:gsLst>
            <a:lin ang="54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a:t>
            </a:r>
          </a:p>
        </p:txBody>
      </p:sp>
      <p:sp>
        <p:nvSpPr>
          <p:cNvPr id="3" name="Content Placeholder 2"/>
          <p:cNvSpPr>
            <a:spLocks noGrp="1"/>
          </p:cNvSpPr>
          <p:nvPr>
            <p:ph idx="1"/>
          </p:nvPr>
        </p:nvSpPr>
        <p:spPr/>
        <p:txBody>
          <a:bodyPr/>
          <a:lstStyle/>
          <a:p>
            <a:r>
              <a:rPr lang="en-US" dirty="0"/>
              <a:t>Increases available resources</a:t>
            </a:r>
          </a:p>
        </p:txBody>
      </p:sp>
    </p:spTree>
    <p:extLst>
      <p:ext uri="{BB962C8B-B14F-4D97-AF65-F5344CB8AC3E}">
        <p14:creationId xmlns:p14="http://schemas.microsoft.com/office/powerpoint/2010/main" val="1443271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hazards</a:t>
            </a:r>
          </a:p>
        </p:txBody>
      </p:sp>
      <p:sp>
        <p:nvSpPr>
          <p:cNvPr id="3" name="Content Placeholder 2"/>
          <p:cNvSpPr>
            <a:spLocks noGrp="1"/>
          </p:cNvSpPr>
          <p:nvPr>
            <p:ph idx="1"/>
          </p:nvPr>
        </p:nvSpPr>
        <p:spPr/>
        <p:txBody>
          <a:bodyPr>
            <a:normAutofit/>
          </a:bodyPr>
          <a:lstStyle/>
          <a:p>
            <a:r>
              <a:rPr lang="en-US" dirty="0"/>
              <a:t>A data hazard occurs when there is a conflict in the access of an operand location. </a:t>
            </a:r>
          </a:p>
          <a:p>
            <a:r>
              <a:rPr lang="en-US" dirty="0"/>
              <a:t>In general terms, we can state the hazard in this form: Two instructions in a program are to be executed in sequence and both access a particular memory or register operand. </a:t>
            </a:r>
          </a:p>
          <a:p>
            <a:r>
              <a:rPr lang="en-US" dirty="0"/>
              <a:t>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a:t>
            </a:r>
          </a:p>
        </p:txBody>
      </p:sp>
    </p:spTree>
    <p:extLst>
      <p:ext uri="{BB962C8B-B14F-4D97-AF65-F5344CB8AC3E}">
        <p14:creationId xmlns:p14="http://schemas.microsoft.com/office/powerpoint/2010/main" val="1323422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l="3133" t="6112" r="9619" b="48405"/>
          <a:stretch/>
        </p:blipFill>
        <p:spPr>
          <a:xfrm>
            <a:off x="0" y="332656"/>
            <a:ext cx="9498846" cy="6434684"/>
          </a:xfrm>
          <a:prstGeom prst="rect">
            <a:avLst/>
          </a:prstGeom>
        </p:spPr>
      </p:pic>
      <p:sp>
        <p:nvSpPr>
          <p:cNvPr id="4" name="Rectangle 3"/>
          <p:cNvSpPr/>
          <p:nvPr/>
        </p:nvSpPr>
        <p:spPr>
          <a:xfrm>
            <a:off x="611560" y="4400427"/>
            <a:ext cx="6984776" cy="830997"/>
          </a:xfrm>
          <a:prstGeom prst="rect">
            <a:avLst/>
          </a:prstGeom>
        </p:spPr>
        <p:txBody>
          <a:bodyPr wrap="square">
            <a:spAutoFit/>
          </a:bodyPr>
          <a:lstStyle/>
          <a:p>
            <a:r>
              <a:rPr lang="en-US" dirty="0">
                <a:latin typeface="Courier" charset="0"/>
              </a:rPr>
              <a:t>ADD EAX, EBX /* EAX </a:t>
            </a:r>
            <a:r>
              <a:rPr lang="en-US" dirty="0">
                <a:latin typeface="PearsonMATH08" charset="0"/>
              </a:rPr>
              <a:t>= </a:t>
            </a:r>
            <a:r>
              <a:rPr lang="en-US" dirty="0">
                <a:latin typeface="Courier" charset="0"/>
              </a:rPr>
              <a:t>EAX </a:t>
            </a:r>
            <a:r>
              <a:rPr lang="en-US" dirty="0">
                <a:latin typeface="PearsonMATH08" charset="0"/>
              </a:rPr>
              <a:t>+ </a:t>
            </a:r>
            <a:r>
              <a:rPr lang="en-US" dirty="0">
                <a:latin typeface="Courier" charset="0"/>
              </a:rPr>
              <a:t>EBX </a:t>
            </a:r>
            <a:endParaRPr lang="en-US" dirty="0"/>
          </a:p>
          <a:p>
            <a:r>
              <a:rPr lang="en-US" dirty="0">
                <a:latin typeface="Courier" charset="0"/>
              </a:rPr>
              <a:t>SUB ECX, EAX /* ECX </a:t>
            </a:r>
            <a:r>
              <a:rPr lang="en-US" dirty="0">
                <a:latin typeface="PearsonMATH08" charset="0"/>
              </a:rPr>
              <a:t>= </a:t>
            </a:r>
            <a:r>
              <a:rPr lang="en-US" dirty="0">
                <a:latin typeface="Courier" charset="0"/>
              </a:rPr>
              <a:t>ECX </a:t>
            </a:r>
            <a:r>
              <a:rPr lang="en-US" dirty="0">
                <a:latin typeface="PearsonMATH08" charset="0"/>
              </a:rPr>
              <a:t>- </a:t>
            </a:r>
            <a:r>
              <a:rPr lang="en-US" dirty="0">
                <a:latin typeface="Courier" charset="0"/>
              </a:rPr>
              <a:t>EAX </a:t>
            </a:r>
            <a:endParaRPr lang="en-US" dirty="0"/>
          </a:p>
        </p:txBody>
      </p:sp>
      <p:sp>
        <p:nvSpPr>
          <p:cNvPr id="2" name="TextBox 1"/>
          <p:cNvSpPr txBox="1"/>
          <p:nvPr/>
        </p:nvSpPr>
        <p:spPr>
          <a:xfrm>
            <a:off x="4355976" y="5445224"/>
            <a:ext cx="3261380" cy="461665"/>
          </a:xfrm>
          <a:prstGeom prst="rect">
            <a:avLst/>
          </a:prstGeom>
          <a:noFill/>
        </p:spPr>
        <p:txBody>
          <a:bodyPr wrap="none" rtlCol="0">
            <a:spAutoFit/>
          </a:bodyPr>
          <a:lstStyle/>
          <a:p>
            <a:r>
              <a:rPr lang="en-US" dirty="0"/>
              <a:t>Read After Write (RAW)</a:t>
            </a:r>
          </a:p>
        </p:txBody>
      </p:sp>
    </p:spTree>
  </p:cSld>
  <p:clrMapOvr>
    <a:masterClrMapping/>
  </p:clrMapOvr>
  <p:transition spd="med">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Types of Data Hazard</a:t>
            </a:r>
          </a:p>
        </p:txBody>
      </p:sp>
      <p:sp>
        <p:nvSpPr>
          <p:cNvPr id="196611" name="Rectangle 3"/>
          <p:cNvSpPr>
            <a:spLocks noGrp="1" noChangeArrowheads="1"/>
          </p:cNvSpPr>
          <p:nvPr>
            <p:ph idx="1"/>
          </p:nvPr>
        </p:nvSpPr>
        <p:spPr>
          <a:xfrm>
            <a:off x="611560" y="1484784"/>
            <a:ext cx="7556313" cy="4896544"/>
          </a:xfrm>
        </p:spPr>
        <p:txBody>
          <a:bodyPr>
            <a:normAutofit fontScale="92500" lnSpcReduction="20000"/>
          </a:bodyPr>
          <a:lstStyle/>
          <a:p>
            <a:r>
              <a:rPr lang="en-GB" sz="2400" dirty="0"/>
              <a:t>Read after write (RAW), or true dependency</a:t>
            </a:r>
          </a:p>
          <a:p>
            <a:pPr lvl="1"/>
            <a:r>
              <a:rPr lang="en-GB" sz="2000" dirty="0"/>
              <a:t>An instruction modifies a register or memory location</a:t>
            </a:r>
          </a:p>
          <a:p>
            <a:pPr lvl="1"/>
            <a:r>
              <a:rPr lang="en-GB" sz="2000" dirty="0"/>
              <a:t>Succeeding instruction reads data in memory or register location</a:t>
            </a:r>
          </a:p>
          <a:p>
            <a:pPr lvl="1"/>
            <a:r>
              <a:rPr lang="en-GB" sz="2000" dirty="0"/>
              <a:t>Hazard occurs if the read takes place before write operation is complete</a:t>
            </a:r>
          </a:p>
          <a:p>
            <a:r>
              <a:rPr lang="en-GB" sz="2400" dirty="0"/>
              <a:t>Write after read (WAR), or antidependency</a:t>
            </a:r>
          </a:p>
          <a:p>
            <a:pPr lvl="1"/>
            <a:r>
              <a:rPr lang="en-GB" sz="2000" dirty="0"/>
              <a:t>An instruction reads a register or memory location </a:t>
            </a:r>
          </a:p>
          <a:p>
            <a:pPr lvl="1"/>
            <a:r>
              <a:rPr lang="en-GB" sz="2000" dirty="0"/>
              <a:t>Succeeding instruction writes to the location</a:t>
            </a:r>
          </a:p>
          <a:p>
            <a:pPr lvl="1"/>
            <a:r>
              <a:rPr lang="en-GB" sz="2000" dirty="0"/>
              <a:t>Hazard occurs if the write operation completes before the read operation takes place</a:t>
            </a:r>
          </a:p>
          <a:p>
            <a:r>
              <a:rPr lang="en-GB" sz="2400" dirty="0"/>
              <a:t>Write after write (WAW), or output dependency</a:t>
            </a:r>
          </a:p>
          <a:p>
            <a:pPr lvl="1"/>
            <a:r>
              <a:rPr lang="en-GB" sz="2000" dirty="0"/>
              <a:t>Two instructions both write to the same location</a:t>
            </a:r>
          </a:p>
          <a:p>
            <a:pPr lvl="1"/>
            <a:r>
              <a:rPr lang="en-GB" sz="2000" dirty="0"/>
              <a:t>Hazard occurs if the write operations take place in the reverse order of the intended sequence</a:t>
            </a:r>
          </a:p>
        </p:txBody>
      </p:sp>
      <p:sp>
        <p:nvSpPr>
          <p:cNvPr id="3" name="TextBox 2"/>
          <p:cNvSpPr txBox="1"/>
          <p:nvPr/>
        </p:nvSpPr>
        <p:spPr>
          <a:xfrm>
            <a:off x="2671138" y="6396335"/>
            <a:ext cx="6472862" cy="461665"/>
          </a:xfrm>
          <a:prstGeom prst="rect">
            <a:avLst/>
          </a:prstGeom>
          <a:noFill/>
        </p:spPr>
        <p:txBody>
          <a:bodyPr wrap="none" rtlCol="0">
            <a:spAutoFit/>
          </a:bodyPr>
          <a:lstStyle/>
          <a:p>
            <a:r>
              <a:rPr lang="en-US" dirty="0">
                <a:solidFill>
                  <a:srgbClr val="FF0000"/>
                </a:solidFill>
              </a:rPr>
              <a:t>To be discussed in </a:t>
            </a:r>
            <a:r>
              <a:rPr lang="en-US">
                <a:solidFill>
                  <a:srgbClr val="FF0000"/>
                </a:solidFill>
              </a:rPr>
              <a:t>more details in </a:t>
            </a:r>
            <a:r>
              <a:rPr lang="en-US" dirty="0">
                <a:solidFill>
                  <a:srgbClr val="FF0000"/>
                </a:solidFill>
              </a:rPr>
              <a:t>next chapter </a:t>
            </a:r>
            <a:r>
              <a:rPr lang="is-IS" dirty="0">
                <a:solidFill>
                  <a:srgbClr val="FF0000"/>
                </a:solidFill>
              </a:rPr>
              <a:t>…..</a:t>
            </a:r>
            <a:endParaRPr lang="en-US"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4135" b="4539"/>
          <a:stretch/>
        </p:blipFill>
        <p:spPr>
          <a:xfrm>
            <a:off x="-252535" y="-75856"/>
            <a:ext cx="9384374" cy="6622550"/>
          </a:xfrm>
          <a:prstGeom prst="rect">
            <a:avLst/>
          </a:prstGeom>
        </p:spPr>
      </p:pic>
    </p:spTree>
  </p:cSld>
  <p:clrMapOvr>
    <a:masterClrMapping/>
  </p:clrMapOvr>
  <p:transition spd="med">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a:t>Also known as a </a:t>
            </a:r>
            <a:r>
              <a:rPr lang="en-GB" i="1" dirty="0"/>
              <a:t>branch hazard</a:t>
            </a:r>
            <a:endParaRPr lang="en-GB" dirty="0"/>
          </a:p>
          <a:p>
            <a:r>
              <a:rPr lang="en-GB" dirty="0"/>
              <a:t>Occurs when the pipeline makes the wrong decision on a branch prediction</a:t>
            </a:r>
          </a:p>
          <a:p>
            <a:r>
              <a:rPr lang="en-GB" dirty="0"/>
              <a:t>Brings instructions into the pipeline that must subsequently be discarded</a:t>
            </a:r>
          </a:p>
          <a:p>
            <a:r>
              <a:rPr lang="en-GB" dirty="0"/>
              <a:t>Dealing with Branches:</a:t>
            </a:r>
          </a:p>
          <a:p>
            <a:pPr lvl="1"/>
            <a:r>
              <a:rPr lang="en-GB" dirty="0"/>
              <a:t>Multiple streams</a:t>
            </a:r>
          </a:p>
          <a:p>
            <a:pPr lvl="1"/>
            <a:r>
              <a:rPr lang="en-GB" dirty="0"/>
              <a:t>Prefetch branch target</a:t>
            </a:r>
          </a:p>
          <a:p>
            <a:pPr lvl="1"/>
            <a:r>
              <a:rPr lang="en-GB" dirty="0"/>
              <a:t>Loop buffer</a:t>
            </a:r>
          </a:p>
          <a:p>
            <a:pPr lvl="1"/>
            <a:r>
              <a:rPr lang="en-GB" dirty="0"/>
              <a:t>Branch prediction</a:t>
            </a:r>
          </a:p>
          <a:p>
            <a:pPr lvl="1"/>
            <a:r>
              <a:rPr lang="en-GB" dirty="0"/>
              <a:t>Delayed branch</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extLst>
      <p:ext uri="{BB962C8B-B14F-4D97-AF65-F5344CB8AC3E}">
        <p14:creationId xmlns:p14="http://schemas.microsoft.com/office/powerpoint/2010/main" val="22983376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149938058"/>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10671460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a:t>Target is then saved until the branch instruction is executed</a:t>
            </a:r>
          </a:p>
          <a:p>
            <a:pPr marL="228600" indent="-228600">
              <a:spcBef>
                <a:spcPts val="2000"/>
              </a:spcBef>
              <a:buFont typeface="Wingdings" pitchFamily="2" charset="2"/>
              <a:buChar char="n"/>
            </a:pPr>
            <a:r>
              <a:rPr lang="en-US" sz="2000" dirty="0"/>
              <a:t>If the branch is taken, the target has already been </a:t>
            </a:r>
            <a:r>
              <a:rPr lang="en-US" sz="2000" dirty="0" err="1"/>
              <a:t>prefetched</a:t>
            </a:r>
            <a:endParaRPr lang="en-US" sz="2000" dirty="0"/>
          </a:p>
          <a:p>
            <a:pPr marL="228600" indent="-228600">
              <a:spcBef>
                <a:spcPts val="2000"/>
              </a:spcBef>
              <a:buFont typeface="Wingdings" pitchFamily="2" charset="2"/>
              <a:buChar char="n"/>
            </a:pPr>
            <a:r>
              <a:rPr lang="en-US" sz="2000" dirty="0"/>
              <a:t>IBM 360/91 uses this approach</a:t>
            </a:r>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extLst>
      <p:ext uri="{BB962C8B-B14F-4D97-AF65-F5344CB8AC3E}">
        <p14:creationId xmlns:p14="http://schemas.microsoft.com/office/powerpoint/2010/main" val="3882173460"/>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a:t>Small, very-high speed memory maintained by the instruction fetch stage of the pipeline and containing the </a:t>
            </a:r>
            <a:r>
              <a:rPr lang="en-US" i="1" dirty="0"/>
              <a:t>n </a:t>
            </a:r>
            <a:r>
              <a:rPr lang="en-US" dirty="0"/>
              <a:t>most recently fetched instructions, in sequence</a:t>
            </a:r>
          </a:p>
          <a:p>
            <a:r>
              <a:rPr lang="en-US" dirty="0"/>
              <a:t>Benefits:</a:t>
            </a:r>
          </a:p>
          <a:p>
            <a:pPr lvl="1"/>
            <a:r>
              <a:rPr lang="en-US" dirty="0"/>
              <a:t>Instructions fetched in sequence will be available without the usual memory access time</a:t>
            </a:r>
          </a:p>
          <a:p>
            <a:pPr lvl="1"/>
            <a:r>
              <a:rPr lang="en-US" dirty="0"/>
              <a:t>If a branch occurs to a target just a few locations ahead of the address of the branch instruction, the target will already be in the buffer</a:t>
            </a:r>
          </a:p>
          <a:p>
            <a:pPr lvl="1"/>
            <a:r>
              <a:rPr lang="en-US" dirty="0"/>
              <a:t>This strategy is particularly well suited to dealing with loops</a:t>
            </a:r>
          </a:p>
          <a:p>
            <a:pPr marL="228600" lvl="1">
              <a:spcBef>
                <a:spcPts val="2000"/>
              </a:spcBef>
              <a:buClr>
                <a:schemeClr val="accent1"/>
              </a:buClr>
            </a:pPr>
            <a:r>
              <a:rPr lang="en-US" sz="2000" dirty="0"/>
              <a:t>Similar in principle to a cache dedicated to instructions</a:t>
            </a:r>
          </a:p>
          <a:p>
            <a:pPr lvl="1"/>
            <a:r>
              <a:rPr lang="en-US" sz="1838" dirty="0"/>
              <a:t>Differences: </a:t>
            </a:r>
          </a:p>
          <a:p>
            <a:pPr lvl="2"/>
            <a:r>
              <a:rPr lang="en-US" sz="1838" dirty="0"/>
              <a:t>The loop buffer only retains instructions in sequence</a:t>
            </a:r>
          </a:p>
          <a:p>
            <a:pPr lvl="2"/>
            <a:r>
              <a:rPr lang="en-US" sz="1838" dirty="0"/>
              <a:t>Is much smaller in size and hence lower in cost</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261967380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CDC machines (Star-100, 6600, 7600)</a:t>
            </a:r>
          </a:p>
          <a:p>
            <a:r>
              <a:rPr lang="en-US" dirty="0"/>
              <a:t>CRAY-1</a:t>
            </a:r>
          </a:p>
          <a:p>
            <a:r>
              <a:rPr lang="en-US" dirty="0"/>
              <a:t>Motorola 68010</a:t>
            </a:r>
          </a:p>
        </p:txBody>
      </p:sp>
      <p:sp>
        <p:nvSpPr>
          <p:cNvPr id="4" name="Footer Placeholder 3"/>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393396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val="0"/>
              </a:ext>
            </a:extLst>
          </a:blip>
          <a:srcRect l="14999" t="20673" r="11247" b="35641"/>
          <a:stretch/>
        </p:blipFill>
        <p:spPr>
          <a:xfrm>
            <a:off x="-252536" y="-315416"/>
            <a:ext cx="9577064" cy="7340996"/>
          </a:xfrm>
          <a:prstGeom prst="rect">
            <a:avLst/>
          </a:prstGeom>
        </p:spPr>
      </p:pic>
    </p:spTree>
    <p:extLst>
      <p:ext uri="{BB962C8B-B14F-4D97-AF65-F5344CB8AC3E}">
        <p14:creationId xmlns:p14="http://schemas.microsoft.com/office/powerpoint/2010/main" val="3225955971"/>
      </p:ext>
    </p:extLst>
  </p:cSld>
  <p:clrMapOvr>
    <a:masterClrMapping/>
  </p:clrMapOvr>
  <p:transition spd="med">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a:effectLst>
                  <a:outerShdw blurRad="38100" dist="38100" dir="2700000" algn="tl">
                    <a:srgbClr val="000000">
                      <a:alpha val="43137"/>
                    </a:srgbClr>
                  </a:outerShdw>
                </a:effectLst>
              </a:rPr>
              <a:t>Branch Prediction</a:t>
            </a:r>
          </a:p>
        </p:txBody>
      </p:sp>
      <p:sp>
        <p:nvSpPr>
          <p:cNvPr id="94213" name="Rectangle 5"/>
          <p:cNvSpPr>
            <a:spLocks noGrp="1" noChangeArrowheads="1"/>
          </p:cNvSpPr>
          <p:nvPr>
            <p:ph idx="1"/>
          </p:nvPr>
        </p:nvSpPr>
        <p:spPr/>
        <p:txBody>
          <a:bodyPr/>
          <a:lstStyle/>
          <a:p>
            <a:r>
              <a:rPr lang="en-US" dirty="0"/>
              <a:t>Various techniques can be used to predict whether a branch will be taken:</a:t>
            </a:r>
          </a:p>
          <a:p>
            <a:pPr>
              <a:buNone/>
            </a:pPr>
            <a:endParaRPr lang="en-US" sz="1000" dirty="0"/>
          </a:p>
          <a:p>
            <a:pPr marL="571500" lvl="1" indent="-342900">
              <a:buClr>
                <a:schemeClr val="accent1"/>
              </a:buClr>
              <a:buSzPct val="100000"/>
              <a:buFont typeface="+mj-lt"/>
              <a:buAutoNum type="arabicPeriod"/>
            </a:pPr>
            <a:r>
              <a:rPr lang="en-US" dirty="0"/>
              <a:t>Predict never taken</a:t>
            </a:r>
          </a:p>
          <a:p>
            <a:pPr marL="571500" lvl="1" indent="-342900">
              <a:buClr>
                <a:schemeClr val="accent1"/>
              </a:buClr>
              <a:buSzPct val="100000"/>
              <a:buFont typeface="+mj-lt"/>
              <a:buAutoNum type="arabicPeriod"/>
            </a:pPr>
            <a:r>
              <a:rPr lang="en-US" dirty="0"/>
              <a:t>Predict always taken</a:t>
            </a:r>
          </a:p>
          <a:p>
            <a:pPr marL="571500" lvl="1" indent="-342900">
              <a:buClr>
                <a:schemeClr val="accent1"/>
              </a:buClr>
              <a:buSzPct val="100000"/>
              <a:buFont typeface="+mj-lt"/>
              <a:buAutoNum type="arabicPeriod"/>
            </a:pPr>
            <a:r>
              <a:rPr lang="en-US" dirty="0"/>
              <a:t>Predict by opcode</a:t>
            </a:r>
          </a:p>
          <a:p>
            <a:pPr marL="571500" lvl="1" indent="-342900">
              <a:buClr>
                <a:schemeClr val="accent1"/>
              </a:buClr>
              <a:buSzPct val="100000"/>
              <a:buFont typeface="+mj-lt"/>
              <a:buAutoNum type="arabicPeriod"/>
            </a:pPr>
            <a:endParaRPr lang="en-US" sz="1000" dirty="0"/>
          </a:p>
          <a:p>
            <a:pPr marL="571500" lvl="1" indent="-342900">
              <a:buClr>
                <a:schemeClr val="accent1"/>
              </a:buClr>
              <a:buSzPct val="100000"/>
              <a:buNone/>
            </a:pPr>
            <a:endParaRPr lang="en-US" sz="1000" dirty="0"/>
          </a:p>
          <a:p>
            <a:pPr marL="571500" lvl="1" indent="-342900">
              <a:buClr>
                <a:schemeClr val="accent1"/>
              </a:buClr>
              <a:buSzPct val="100000"/>
              <a:buFont typeface="+mj-lt"/>
              <a:buAutoNum type="arabicPeriod"/>
            </a:pPr>
            <a:r>
              <a:rPr lang="en-US" dirty="0"/>
              <a:t>Taken/not taken switch</a:t>
            </a:r>
          </a:p>
          <a:p>
            <a:pPr marL="571500" lvl="1" indent="-342900">
              <a:buClr>
                <a:schemeClr val="accent1"/>
              </a:buClr>
              <a:buSzPct val="100000"/>
              <a:buFont typeface="+mj-lt"/>
              <a:buAutoNum type="arabicPeriod"/>
            </a:pPr>
            <a:r>
              <a:rPr lang="en-US" dirty="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26506300"/>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t="5573" b="12090"/>
          <a:stretch/>
        </p:blipFill>
        <p:spPr>
          <a:xfrm>
            <a:off x="1403647" y="-99392"/>
            <a:ext cx="6265385" cy="6676011"/>
          </a:xfrm>
          <a:prstGeom prst="rect">
            <a:avLst/>
          </a:prstGeom>
        </p:spPr>
      </p:pic>
    </p:spTree>
    <p:extLst>
      <p:ext uri="{BB962C8B-B14F-4D97-AF65-F5344CB8AC3E}">
        <p14:creationId xmlns:p14="http://schemas.microsoft.com/office/powerpoint/2010/main" val="2373373358"/>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19.pdf"/>
          <p:cNvPicPr>
            <a:picLocks noChangeAspect="1"/>
          </p:cNvPicPr>
          <p:nvPr/>
        </p:nvPicPr>
        <p:blipFill rotWithShape="1">
          <a:blip r:embed="rId3">
            <a:extLst>
              <a:ext uri="{28A0092B-C50C-407E-A947-70E740481C1C}">
                <a14:useLocalDpi xmlns:a14="http://schemas.microsoft.com/office/drawing/2010/main" val="0"/>
              </a:ext>
            </a:extLst>
          </a:blip>
          <a:srcRect l="8572" t="13303" r="13630" b="2921"/>
          <a:stretch/>
        </p:blipFill>
        <p:spPr>
          <a:xfrm>
            <a:off x="827584" y="-99392"/>
            <a:ext cx="8180663" cy="6807099"/>
          </a:xfrm>
          <a:prstGeom prst="rect">
            <a:avLst/>
          </a:prstGeom>
        </p:spPr>
      </p:pic>
    </p:spTree>
    <p:extLst>
      <p:ext uri="{BB962C8B-B14F-4D97-AF65-F5344CB8AC3E}">
        <p14:creationId xmlns:p14="http://schemas.microsoft.com/office/powerpoint/2010/main" val="822775635"/>
      </p:ext>
    </p:extLst>
  </p:cSld>
  <p:clrMapOvr>
    <a:masterClrMapping/>
  </p:clrMapOvr>
  <p:transition spd="med">
    <p:zo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4494" b="8674"/>
          <a:stretch/>
        </p:blipFill>
        <p:spPr>
          <a:xfrm>
            <a:off x="1619672" y="-26670"/>
            <a:ext cx="5904656" cy="6635069"/>
          </a:xfrm>
          <a:prstGeom prst="rect">
            <a:avLst/>
          </a:prstGeom>
        </p:spPr>
      </p:pic>
    </p:spTree>
    <p:extLst>
      <p:ext uri="{BB962C8B-B14F-4D97-AF65-F5344CB8AC3E}">
        <p14:creationId xmlns:p14="http://schemas.microsoft.com/office/powerpoint/2010/main" val="3887277245"/>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xfrm>
            <a:off x="685800" y="609600"/>
            <a:ext cx="7556313" cy="1116106"/>
          </a:xfrm>
          <a:noFill/>
          <a:ln/>
        </p:spPr>
        <p:txBody>
          <a:bodyPr lIns="90488" tIns="44450" rIns="90488" bIns="44450"/>
          <a:lstStyle/>
          <a:p>
            <a:r>
              <a:rPr lang="en-US" dirty="0">
                <a:effectLst>
                  <a:outerShdw blurRad="38100" dist="38100" dir="2700000" algn="tl">
                    <a:srgbClr val="000000">
                      <a:alpha val="43137"/>
                    </a:srgbClr>
                  </a:outerShdw>
                </a:effectLst>
              </a:rPr>
              <a:t>Register Organization</a:t>
            </a:r>
          </a:p>
        </p:txBody>
      </p:sp>
      <p:sp>
        <p:nvSpPr>
          <p:cNvPr id="49157" name="Rectangle 5"/>
          <p:cNvSpPr>
            <a:spLocks noGrp="1" noChangeArrowheads="1"/>
          </p:cNvSpPr>
          <p:nvPr>
            <p:ph sz="half" idx="2"/>
          </p:nvPr>
        </p:nvSpPr>
        <p:spPr>
          <a:xfrm>
            <a:off x="533400" y="3657600"/>
            <a:ext cx="3657600" cy="2124635"/>
          </a:xfrm>
          <a:noFill/>
          <a:ln/>
        </p:spPr>
        <p:txBody>
          <a:bodyPr lIns="90488" tIns="44450" rIns="90488" bIns="44450"/>
          <a:lstStyle/>
          <a:p>
            <a:r>
              <a:rPr lang="en-US" dirty="0"/>
              <a:t>Enable the machine or assembly language programmer to minimize main memory references by optimizing use of registers</a:t>
            </a:r>
          </a:p>
        </p:txBody>
      </p:sp>
      <p:sp>
        <p:nvSpPr>
          <p:cNvPr id="8" name="Content Placeholder 7"/>
          <p:cNvSpPr>
            <a:spLocks noGrp="1"/>
          </p:cNvSpPr>
          <p:nvPr>
            <p:ph sz="quarter" idx="4"/>
          </p:nvPr>
        </p:nvSpPr>
        <p:spPr>
          <a:xfrm>
            <a:off x="4419600" y="3657600"/>
            <a:ext cx="3657600" cy="2200835"/>
          </a:xfrm>
        </p:spPr>
        <p:txBody>
          <a:bodyPr/>
          <a:lstStyle/>
          <a:p>
            <a:r>
              <a:rPr lang="en-US" dirty="0"/>
              <a:t>Used by the control unit to control the operation of the processor and by privileged operating system programs to control the execution of programs</a:t>
            </a:r>
          </a:p>
        </p:txBody>
      </p:sp>
      <p:sp>
        <p:nvSpPr>
          <p:cNvPr id="6" name="Text Placeholder 5"/>
          <p:cNvSpPr>
            <a:spLocks noGrp="1"/>
          </p:cNvSpPr>
          <p:nvPr>
            <p:ph type="body" idx="1"/>
          </p:nvPr>
        </p:nvSpPr>
        <p:spPr>
          <a:xfrm>
            <a:off x="533400" y="3200400"/>
            <a:ext cx="3657600" cy="322729"/>
          </a:xfrm>
        </p:spPr>
        <p:txBody>
          <a:bodyPr/>
          <a:lstStyle/>
          <a:p>
            <a:r>
              <a:rPr lang="en-US" dirty="0"/>
              <a:t>User-Visible Registers</a:t>
            </a:r>
          </a:p>
        </p:txBody>
      </p:sp>
      <p:sp>
        <p:nvSpPr>
          <p:cNvPr id="7" name="Text Placeholder 6"/>
          <p:cNvSpPr>
            <a:spLocks noGrp="1"/>
          </p:cNvSpPr>
          <p:nvPr>
            <p:ph type="body" sz="quarter" idx="3"/>
          </p:nvPr>
        </p:nvSpPr>
        <p:spPr>
          <a:xfrm>
            <a:off x="4419600" y="3200400"/>
            <a:ext cx="3657600" cy="322729"/>
          </a:xfrm>
        </p:spPr>
        <p:txBody>
          <a:bodyPr/>
          <a:lstStyle/>
          <a:p>
            <a:r>
              <a:rPr lang="en-US" dirty="0"/>
              <a:t>Control and Status Registers</a:t>
            </a:r>
          </a:p>
        </p:txBody>
      </p:sp>
      <p:sp>
        <p:nvSpPr>
          <p:cNvPr id="9" name="TextBox 8"/>
          <p:cNvSpPr txBox="1"/>
          <p:nvPr/>
        </p:nvSpPr>
        <p:spPr>
          <a:xfrm>
            <a:off x="685800" y="1600200"/>
            <a:ext cx="7162800" cy="1179810"/>
          </a:xfrm>
          <a:prstGeom prst="rect">
            <a:avLst/>
          </a:prstGeom>
          <a:noFill/>
        </p:spPr>
        <p:txBody>
          <a:bodyPr wrap="square" rtlCol="0">
            <a:spAutoFit/>
          </a:bodyPr>
          <a:lstStyle/>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Within the processor there is a set of registers that function as a level of memory above main memory and cache in the hierarchy</a:t>
            </a:r>
          </a:p>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The registers in the processor perform two roles:</a:t>
            </a:r>
          </a:p>
        </p:txBody>
      </p:sp>
    </p:spTree>
  </p:cSld>
  <p:clrMapOvr>
    <a:masterClrMapping/>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sp>
        <p:nvSpPr>
          <p:cNvPr id="144386" name="Rectangle 2"/>
          <p:cNvSpPr>
            <a:spLocks noGrp="1" noChangeArrowheads="1"/>
          </p:cNvSpPr>
          <p:nvPr>
            <p:ph type="title" idx="4294967295"/>
          </p:nvPr>
        </p:nvSpPr>
        <p:spPr>
          <a:xfrm>
            <a:off x="323528" y="260648"/>
            <a:ext cx="7556500" cy="1116012"/>
          </a:xfrm>
        </p:spPr>
        <p:txBody>
          <a:bodyPr/>
          <a:lstStyle/>
          <a:p>
            <a:r>
              <a:rPr lang="en-GB" dirty="0">
                <a:effectLst>
                  <a:outerShdw blurRad="38100" dist="38100" dir="2700000" algn="tl">
                    <a:srgbClr val="000000">
                      <a:alpha val="43137"/>
                    </a:srgbClr>
                  </a:outerShdw>
                </a:effectLst>
              </a:rPr>
              <a:t>Intel 80486 Pipelining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97855377"/>
              </p:ext>
            </p:extLst>
          </p:nvPr>
        </p:nvGraphicFramePr>
        <p:xfrm>
          <a:off x="179512" y="980728"/>
          <a:ext cx="8712968" cy="544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736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7552" b="8854"/>
          <a:stretch/>
        </p:blipFill>
        <p:spPr>
          <a:xfrm>
            <a:off x="1403648" y="-38296"/>
            <a:ext cx="6192688" cy="6699399"/>
          </a:xfrm>
          <a:prstGeom prst="rect">
            <a:avLst/>
          </a:prstGeom>
        </p:spPr>
      </p:pic>
    </p:spTree>
    <p:extLst>
      <p:ext uri="{BB962C8B-B14F-4D97-AF65-F5344CB8AC3E}">
        <p14:creationId xmlns:p14="http://schemas.microsoft.com/office/powerpoint/2010/main" val="3218348870"/>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3048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User-Visible Registers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448705426"/>
              </p:ext>
            </p:extLst>
          </p:nvPr>
        </p:nvGraphicFramePr>
        <p:xfrm>
          <a:off x="0" y="0"/>
          <a:ext cx="9144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Control and Status Registers</a:t>
            </a:r>
          </a:p>
        </p:txBody>
      </p:sp>
      <p:sp>
        <p:nvSpPr>
          <p:cNvPr id="6" name="Content Placeholder 5"/>
          <p:cNvSpPr>
            <a:spLocks noGrp="1"/>
          </p:cNvSpPr>
          <p:nvPr>
            <p:ph idx="1"/>
          </p:nvPr>
        </p:nvSpPr>
        <p:spPr/>
        <p:txBody>
          <a:bodyPr/>
          <a:lstStyle/>
          <a:p>
            <a:r>
              <a:rPr lang="en-US" dirty="0"/>
              <a:t>Program counter (PC)</a:t>
            </a:r>
          </a:p>
          <a:p>
            <a:pPr lvl="1"/>
            <a:r>
              <a:rPr lang="en-US" dirty="0"/>
              <a:t>Contains the address of an instruction to be fetched</a:t>
            </a:r>
          </a:p>
          <a:p>
            <a:r>
              <a:rPr lang="en-US" dirty="0"/>
              <a:t>Instruction register (IR)</a:t>
            </a:r>
          </a:p>
          <a:p>
            <a:pPr lvl="1"/>
            <a:r>
              <a:rPr lang="en-US" dirty="0"/>
              <a:t>Contains the instruction most recently fetched</a:t>
            </a:r>
          </a:p>
          <a:p>
            <a:r>
              <a:rPr lang="en-US" dirty="0"/>
              <a:t>Memory address register (MAR)</a:t>
            </a:r>
          </a:p>
          <a:p>
            <a:pPr lvl="1"/>
            <a:r>
              <a:rPr lang="en-US" dirty="0"/>
              <a:t>Contains the address of a location in memory</a:t>
            </a:r>
          </a:p>
          <a:p>
            <a:r>
              <a:rPr lang="en-US" dirty="0"/>
              <a:t>Memory buffer register (MBR)</a:t>
            </a:r>
          </a:p>
          <a:p>
            <a:pPr lvl="1"/>
            <a:r>
              <a:rPr lang="en-US" dirty="0"/>
              <a:t>Contains a word of data to be written to memory or the word most recently read</a:t>
            </a:r>
          </a:p>
        </p:txBody>
      </p:sp>
      <p:sp>
        <p:nvSpPr>
          <p:cNvPr id="7" name="Text Placeholder 6"/>
          <p:cNvSpPr>
            <a:spLocks noGrp="1"/>
          </p:cNvSpPr>
          <p:nvPr>
            <p:ph type="body" sz="half" idx="2"/>
          </p:nvPr>
        </p:nvSpPr>
        <p:spPr>
          <a:xfrm>
            <a:off x="609600" y="1295400"/>
            <a:ext cx="7101760" cy="774700"/>
          </a:xfrm>
        </p:spPr>
        <p:txBody>
          <a:bodyPr/>
          <a:lstStyle/>
          <a:p>
            <a:r>
              <a:rPr lang="en-US" sz="2300" dirty="0"/>
              <a:t>Four registers are essential to instruction execution:</a:t>
            </a:r>
          </a:p>
        </p:txBody>
      </p:sp>
      <p:pic>
        <p:nvPicPr>
          <p:cNvPr id="5" name="Picture 4"/>
          <p:cNvPicPr>
            <a:picLocks noChangeAspect="1"/>
          </p:cNvPicPr>
          <p:nvPr/>
        </p:nvPicPr>
        <p:blipFill>
          <a:blip r:embed="rId3"/>
          <a:stretch>
            <a:fillRect/>
          </a:stretch>
        </p:blipFill>
        <p:spPr>
          <a:xfrm rot="21279353">
            <a:off x="6438439" y="2867230"/>
            <a:ext cx="1923814" cy="1512168"/>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1116106"/>
          </a:xfrm>
        </p:spPr>
        <p:txBody>
          <a:bodyPr/>
          <a:lstStyle/>
          <a:p>
            <a:r>
              <a:rPr lang="en-US" dirty="0">
                <a:effectLst>
                  <a:outerShdw blurRad="38100" dist="38100" dir="2700000" algn="tl">
                    <a:srgbClr val="000000">
                      <a:alpha val="43137"/>
                    </a:srgbClr>
                  </a:outerShdw>
                </a:effectLst>
              </a:rPr>
              <a:t>Program Status Word (PSW)</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53949078"/>
              </p:ext>
            </p:extLst>
          </p:nvPr>
        </p:nvGraphicFramePr>
        <p:xfrm>
          <a:off x="251520" y="1340768"/>
          <a:ext cx="840435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3.pdf"/>
          <p:cNvPicPr>
            <a:picLocks noChangeAspect="1"/>
          </p:cNvPicPr>
          <p:nvPr/>
        </p:nvPicPr>
        <p:blipFill>
          <a:blip>
            <a:extLst>
              <a:ext uri="{28A0092B-C50C-407E-A947-70E740481C1C}">
                <a14:useLocalDpi xmlns:a14="http://schemas.microsoft.com/office/drawing/2010/main" val="0"/>
              </a:ext>
            </a:extLst>
          </a:blip>
          <a:stretch>
            <a:fillRect/>
          </a:stretch>
        </p:blipFill>
        <p:spPr>
          <a:xfrm>
            <a:off x="-324544" y="-243408"/>
            <a:ext cx="9001000" cy="6955318"/>
          </a:xfrm>
          <a:prstGeom prst="rect">
            <a:avLst/>
          </a:prstGeom>
        </p:spPr>
      </p:pic>
    </p:spTree>
    <p:extLst>
      <p:ext uri="{BB962C8B-B14F-4D97-AF65-F5344CB8AC3E}">
        <p14:creationId xmlns:p14="http://schemas.microsoft.com/office/powerpoint/2010/main" val="3509504155"/>
      </p:ext>
    </p:extLst>
  </p:cSld>
  <p:clrMapOvr>
    <a:masterClrMapping/>
  </p:clrMapOvr>
  <p:transition spd="med">
    <p:zoom/>
  </p:transition>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7307</TotalTime>
  <Words>10706</Words>
  <Application>Microsoft Macintosh PowerPoint</Application>
  <PresentationFormat>On-screen Show (4:3)</PresentationFormat>
  <Paragraphs>520</Paragraphs>
  <Slides>51</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Courier</vt:lpstr>
      <vt:lpstr>PearsonMATH08</vt:lpstr>
      <vt:lpstr>Rockwell</vt:lpstr>
      <vt:lpstr>Times New Roman</vt:lpstr>
      <vt:lpstr>TimesTen</vt:lpstr>
      <vt:lpstr>Wingdings</vt:lpstr>
      <vt:lpstr>Advantage</vt:lpstr>
      <vt:lpstr>Chapter 14</vt:lpstr>
      <vt:lpstr>Processor Organization</vt:lpstr>
      <vt:lpstr>PowerPoint Presentation</vt:lpstr>
      <vt:lpstr>PowerPoint Presentation</vt:lpstr>
      <vt:lpstr>Register Organization</vt:lpstr>
      <vt:lpstr>User-Visible Registers</vt:lpstr>
      <vt:lpstr>Control and Status Registers</vt:lpstr>
      <vt:lpstr>Program Status Word (PSW)</vt:lpstr>
      <vt:lpstr>PowerPoint Presentation</vt:lpstr>
      <vt:lpstr>Instruction Cycle</vt:lpstr>
      <vt:lpstr>PowerPoint Presentation</vt:lpstr>
      <vt:lpstr>PowerPoint Presentation</vt:lpstr>
      <vt:lpstr>PowerPoint Presentation</vt:lpstr>
      <vt:lpstr>PowerPoint Presentation</vt:lpstr>
      <vt:lpstr>PowerPoint Presentation</vt:lpstr>
      <vt:lpstr>Pipelining</vt:lpstr>
      <vt:lpstr>Pipelining Strategy</vt:lpstr>
      <vt:lpstr>PowerPoint Presentation</vt:lpstr>
      <vt:lpstr>Double Execution rate?</vt:lpstr>
      <vt:lpstr>Additional Stages</vt:lpstr>
      <vt:lpstr>PowerPoint Presentation</vt:lpstr>
      <vt:lpstr>Issues in pipelining</vt:lpstr>
      <vt:lpstr>PowerPoint Presentation</vt:lpstr>
      <vt:lpstr>Conditional Branches</vt:lpstr>
      <vt:lpstr>PowerPoint Presentation</vt:lpstr>
      <vt:lpstr>PowerPoint Presentation</vt:lpstr>
      <vt:lpstr>Alternative pipeline depiction</vt:lpstr>
      <vt:lpstr>PowerPoint Presentation</vt:lpstr>
      <vt:lpstr>Performance</vt:lpstr>
      <vt:lpstr>PowerPoint Presentation</vt:lpstr>
      <vt:lpstr>Issues in pipelining</vt:lpstr>
      <vt:lpstr>The megahertz myth</vt:lpstr>
      <vt:lpstr>Pipeline Hazards</vt:lpstr>
      <vt:lpstr>Resource hazards</vt:lpstr>
      <vt:lpstr>PowerPoint Presentation</vt:lpstr>
      <vt:lpstr>Solution </vt:lpstr>
      <vt:lpstr>Data hazards</vt:lpstr>
      <vt:lpstr>PowerPoint Presentation</vt:lpstr>
      <vt:lpstr>Types of Data Hazard</vt:lpstr>
      <vt:lpstr>Control Hazard</vt:lpstr>
      <vt:lpstr>Multiple Streams</vt:lpstr>
      <vt:lpstr>Prefetch Branch Target</vt:lpstr>
      <vt:lpstr>Loop Buffer</vt:lpstr>
      <vt:lpstr>PowerPoint Presentation</vt:lpstr>
      <vt:lpstr>PowerPoint Presentation</vt:lpstr>
      <vt:lpstr>Branch Prediction</vt:lpstr>
      <vt:lpstr>PowerPoint Presentation</vt:lpstr>
      <vt:lpstr>PowerPoint Presentation</vt:lpstr>
      <vt:lpstr>PowerPoint Presentation</vt:lpstr>
      <vt:lpstr>Intel 80486 Pipelining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Irfan Ud-Din</cp:lastModifiedBy>
  <cp:revision>140</cp:revision>
  <dcterms:created xsi:type="dcterms:W3CDTF">2012-07-22T02:20:50Z</dcterms:created>
  <dcterms:modified xsi:type="dcterms:W3CDTF">2024-05-13T10:01:34Z</dcterms:modified>
</cp:coreProperties>
</file>